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4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6623" autoAdjust="0"/>
  </p:normalViewPr>
  <p:slideViewPr>
    <p:cSldViewPr snapToGrid="0">
      <p:cViewPr varScale="1">
        <p:scale>
          <a:sx n="119" d="100"/>
          <a:sy n="119" d="100"/>
        </p:scale>
        <p:origin x="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handoutMaster" Target="handoutMasters/handoutMaster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B6FE795F-4C8B-41B8-B1FC-DA2C8C54D5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10486EB-A8A7-44B8-B66E-2BC304ABB4A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E72C7-43AE-4063-8FF7-89B1CFBE603A}" type="datetime1">
              <a:rPr lang="ru-RU" smtClean="0"/>
              <a:t>03.05.2022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7C88724-E17E-417B-8FFA-E811B36E16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EE36B77-194C-4616-B4E2-D58277D1861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5F9E41-7236-410B-A8BF-26404AAA8F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3428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089729-063C-4E5A-A6EB-08E659FC9C39}" type="datetime1">
              <a:rPr lang="ru-RU" smtClean="0"/>
              <a:pPr/>
              <a:t>03.05.2022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/>
              <a:t>Щелкните, чтобы изменить стили текста образца слайда</a:t>
            </a:r>
          </a:p>
          <a:p>
            <a:pPr lvl="1"/>
            <a:r>
              <a:rPr lang="ru-RU" noProof="0"/>
              <a:t>Второй </a:t>
            </a:r>
            <a:r>
              <a:rPr lang="ru-RU" noProof="0" dirty="0"/>
              <a:t>уровень</a:t>
            </a:r>
          </a:p>
          <a:p>
            <a:pPr lvl="2"/>
            <a:r>
              <a:rPr lang="ru-RU" noProof="0" dirty="0"/>
              <a:t>Третий уровень</a:t>
            </a:r>
          </a:p>
          <a:p>
            <a:pPr lvl="3"/>
            <a:r>
              <a:rPr lang="ru-RU" noProof="0" dirty="0"/>
              <a:t>Четвертый уровень</a:t>
            </a:r>
          </a:p>
          <a:p>
            <a:pPr lvl="4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E874E-7096-4673-9972-7BF10055676C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94575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9E874E-7096-4673-9972-7BF1005567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226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5/3/2022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05456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5105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58123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5/3/2022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16878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2006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6110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5/3/2022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124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5/3/2022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1623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5/3/2022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1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2695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5938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5/3/2022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108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07" r:id="rId6"/>
    <p:sldLayoutId id="2147483803" r:id="rId7"/>
    <p:sldLayoutId id="2147483804" r:id="rId8"/>
    <p:sldLayoutId id="2147483805" r:id="rId9"/>
    <p:sldLayoutId id="2147483806" r:id="rId10"/>
    <p:sldLayoutId id="2147483808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 descr="Сканирование мозга человека в неврологическом диспансере">
            <a:extLst>
              <a:ext uri="{FF2B5EF4-FFF2-40B4-BE49-F238E27FC236}">
                <a16:creationId xmlns:a16="http://schemas.microsoft.com/office/drawing/2014/main" id="{CE573933-08A6-097F-6706-820738CCBC1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40000"/>
          </a:blip>
          <a:srcRect t="19557" r="-1" b="5424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9238" y="1145080"/>
            <a:ext cx="9090476" cy="2179601"/>
          </a:xfrm>
        </p:spPr>
        <p:txBody>
          <a:bodyPr rtlCol="0" anchor="b">
            <a:normAutofit/>
          </a:bodyPr>
          <a:lstStyle/>
          <a:p>
            <a:pPr algn="ctr"/>
            <a:r>
              <a:rPr lang="ru-RU" dirty="0">
                <a:solidFill>
                  <a:srgbClr val="FFFFFF"/>
                </a:solidFill>
              </a:rPr>
              <a:t>Фармацевт будущего - </a:t>
            </a:r>
            <a:r>
              <a:rPr lang="ru-RU" dirty="0" err="1">
                <a:solidFill>
                  <a:srgbClr val="FFFFFF"/>
                </a:solidFill>
              </a:rPr>
              <a:t>PharmaBot</a:t>
            </a:r>
            <a:r>
              <a:rPr lang="ru-RU" dirty="0">
                <a:solidFill>
                  <a:srgbClr val="FFFFFF"/>
                </a:solidFill>
              </a:rPr>
              <a:t>.</a:t>
            </a: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99029" y="3774105"/>
            <a:ext cx="6190895" cy="1633040"/>
          </a:xfrm>
        </p:spPr>
        <p:txBody>
          <a:bodyPr rtlCol="0" anchor="t">
            <a:normAutofit/>
          </a:bodyPr>
          <a:lstStyle/>
          <a:p>
            <a:pPr algn="ctr"/>
            <a:r>
              <a:rPr lang="ru-RU" dirty="0">
                <a:solidFill>
                  <a:srgbClr val="FFFFFF"/>
                </a:solidFill>
              </a:rPr>
              <a:t>ENACTUS </a:t>
            </a:r>
            <a:r>
              <a:rPr lang="ru-RU">
                <a:solidFill>
                  <a:srgbClr val="FFFFFF"/>
                </a:solidFill>
              </a:rPr>
              <a:t>of</a:t>
            </a:r>
            <a:r>
              <a:rPr lang="ru-RU" dirty="0">
                <a:solidFill>
                  <a:srgbClr val="FFFFFF"/>
                </a:solidFill>
              </a:rPr>
              <a:t> NIS PM </a:t>
            </a:r>
            <a:r>
              <a:rPr lang="ru-RU">
                <a:solidFill>
                  <a:srgbClr val="FFFFFF"/>
                </a:solidFill>
              </a:rPr>
              <a:t>Semey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5A2CBEC-4F23-437D-9D03-9968C9B79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094120" y="-1094120"/>
            <a:ext cx="1085312" cy="3273554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6" name="Graphic 78">
            <a:extLst>
              <a:ext uri="{FF2B5EF4-FFF2-40B4-BE49-F238E27FC236}">
                <a16:creationId xmlns:a16="http://schemas.microsoft.com/office/drawing/2014/main" id="{DBBA0A0D-8F6A-400A-9E49-8C008E2C7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08356" y="353329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27" name="Graphic 78">
              <a:extLst>
                <a:ext uri="{FF2B5EF4-FFF2-40B4-BE49-F238E27FC236}">
                  <a16:creationId xmlns:a16="http://schemas.microsoft.com/office/drawing/2014/main" id="{A5DD701E-4BC9-48E3-AF4F-013B52D63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8" name="Graphic 78">
              <a:extLst>
                <a:ext uri="{FF2B5EF4-FFF2-40B4-BE49-F238E27FC236}">
                  <a16:creationId xmlns:a16="http://schemas.microsoft.com/office/drawing/2014/main" id="{FB658B62-664D-4B3B-BBDA-235666290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29" name="Graphic 78">
                <a:extLst>
                  <a:ext uri="{FF2B5EF4-FFF2-40B4-BE49-F238E27FC236}">
                    <a16:creationId xmlns:a16="http://schemas.microsoft.com/office/drawing/2014/main" id="{B11F9D25-67B1-4BDB-A290-97B93A19DF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Graphic 78">
                <a:extLst>
                  <a:ext uri="{FF2B5EF4-FFF2-40B4-BE49-F238E27FC236}">
                    <a16:creationId xmlns:a16="http://schemas.microsoft.com/office/drawing/2014/main" id="{B9D5C40A-1B1B-4C25-9707-E8F1CF6EEC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Graphic 78">
                <a:extLst>
                  <a:ext uri="{FF2B5EF4-FFF2-40B4-BE49-F238E27FC236}">
                    <a16:creationId xmlns:a16="http://schemas.microsoft.com/office/drawing/2014/main" id="{2DD0C1D6-FF64-45AB-8775-83AB3C470B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Graphic 78">
                <a:extLst>
                  <a:ext uri="{FF2B5EF4-FFF2-40B4-BE49-F238E27FC236}">
                    <a16:creationId xmlns:a16="http://schemas.microsoft.com/office/drawing/2014/main" id="{15AFBB84-8485-4329-89FC-04663D985B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6264A856-A4F6-4068-9AC3-7B38A00DA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2983E8C-44FB-463B-B6B0-B53E96ACCD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6AD7FCC-3422-42C3-A2AD-69ADFEA6E3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C4ECA670-C540-4DCE-8F03-EC843D518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7ECB6083-DDE0-460C-987E-E64587630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40" name="Graphic 12">
              <a:extLst>
                <a:ext uri="{FF2B5EF4-FFF2-40B4-BE49-F238E27FC236}">
                  <a16:creationId xmlns:a16="http://schemas.microsoft.com/office/drawing/2014/main" id="{378004C4-6786-473C-BB2A-AAA6EF1151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Graphic 15">
              <a:extLst>
                <a:ext uri="{FF2B5EF4-FFF2-40B4-BE49-F238E27FC236}">
                  <a16:creationId xmlns:a16="http://schemas.microsoft.com/office/drawing/2014/main" id="{455376B6-DAB5-4A34-A8BE-15DE02CAF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Graphic 15">
              <a:extLst>
                <a:ext uri="{FF2B5EF4-FFF2-40B4-BE49-F238E27FC236}">
                  <a16:creationId xmlns:a16="http://schemas.microsoft.com/office/drawing/2014/main" id="{EC2A85A1-668E-48DF-A484-FADE64BE61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6D16C5EE-54EB-4800-8860-E622EEDE84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01082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10D172-80A3-3C3A-8816-42783A4844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1122363"/>
            <a:ext cx="5319470" cy="1978346"/>
          </a:xfrm>
        </p:spPr>
        <p:txBody>
          <a:bodyPr>
            <a:normAutofit/>
          </a:bodyPr>
          <a:lstStyle/>
          <a:p>
            <a:r>
              <a:rPr lang="ru-RU" dirty="0"/>
              <a:t>Введение в суть проекта.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79F68E8-FE3C-4AFD-FE39-2C9F134CB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3509963"/>
            <a:ext cx="5319470" cy="17478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ru-RU" dirty="0"/>
              <a:t>Формальность.</a:t>
            </a:r>
          </a:p>
        </p:txBody>
      </p:sp>
      <p:pic>
        <p:nvPicPr>
          <p:cNvPr id="7" name="Graphic 6" descr="Лампочка">
            <a:extLst>
              <a:ext uri="{FF2B5EF4-FFF2-40B4-BE49-F238E27FC236}">
                <a16:creationId xmlns:a16="http://schemas.microsoft.com/office/drawing/2014/main" id="{847AC5FE-4EAB-F2F6-DCB2-9834D98D16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671" y="1016625"/>
            <a:ext cx="4805707" cy="4805707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1DEB8A1-0BB8-48FD-8739-36D42B5F2E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45620" y="0"/>
            <a:ext cx="1446380" cy="2080204"/>
          </a:xfrm>
          <a:custGeom>
            <a:avLst/>
            <a:gdLst>
              <a:gd name="connsiteX0" fmla="*/ 0 w 2331138"/>
              <a:gd name="connsiteY0" fmla="*/ 0 h 3352676"/>
              <a:gd name="connsiteX1" fmla="*/ 2331138 w 2331138"/>
              <a:gd name="connsiteY1" fmla="*/ 0 h 3352676"/>
              <a:gd name="connsiteX2" fmla="*/ 2331138 w 2331138"/>
              <a:gd name="connsiteY2" fmla="*/ 3352676 h 3352676"/>
              <a:gd name="connsiteX3" fmla="*/ 2097210 w 2331138"/>
              <a:gd name="connsiteY3" fmla="*/ 3226228 h 3352676"/>
              <a:gd name="connsiteX4" fmla="*/ 214881 w 2331138"/>
              <a:gd name="connsiteY4" fmla="*/ 1176738 h 3352676"/>
              <a:gd name="connsiteX5" fmla="*/ 1129 w 2331138"/>
              <a:gd name="connsiteY5" fmla="*/ 67475 h 3352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31138" h="3352676">
                <a:moveTo>
                  <a:pt x="0" y="0"/>
                </a:moveTo>
                <a:lnTo>
                  <a:pt x="2331138" y="0"/>
                </a:lnTo>
                <a:lnTo>
                  <a:pt x="2331138" y="3352676"/>
                </a:lnTo>
                <a:lnTo>
                  <a:pt x="2097210" y="3226228"/>
                </a:lnTo>
                <a:cubicBezTo>
                  <a:pt x="1273150" y="2744079"/>
                  <a:pt x="560886" y="2027200"/>
                  <a:pt x="214881" y="1176738"/>
                </a:cubicBezTo>
                <a:cubicBezTo>
                  <a:pt x="72781" y="827511"/>
                  <a:pt x="14297" y="430630"/>
                  <a:pt x="1129" y="67475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4" name="Graphic 78">
            <a:extLst>
              <a:ext uri="{FF2B5EF4-FFF2-40B4-BE49-F238E27FC236}">
                <a16:creationId xmlns:a16="http://schemas.microsoft.com/office/drawing/2014/main" id="{06B4C967-D337-479B-87CA-7587B7FCF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96000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5" name="Graphic 78">
              <a:extLst>
                <a:ext uri="{FF2B5EF4-FFF2-40B4-BE49-F238E27FC236}">
                  <a16:creationId xmlns:a16="http://schemas.microsoft.com/office/drawing/2014/main" id="{6EF1A9DB-7052-4254-8534-9AAED6F6B6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" name="Graphic 78">
              <a:extLst>
                <a:ext uri="{FF2B5EF4-FFF2-40B4-BE49-F238E27FC236}">
                  <a16:creationId xmlns:a16="http://schemas.microsoft.com/office/drawing/2014/main" id="{55D44775-F9E3-4142-8CDB-277AEF2F38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93BB9C83-6DC3-450C-BFAD-0CB5EAD294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4E01AF91-A65B-4AE1-96C9-4168BD8F90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0AD45C08-DFB9-441F-A901-BCB9B03058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Graphic 78">
                <a:extLst>
                  <a:ext uri="{FF2B5EF4-FFF2-40B4-BE49-F238E27FC236}">
                    <a16:creationId xmlns:a16="http://schemas.microsoft.com/office/drawing/2014/main" id="{E05BEC0E-4EE4-42C4-BF0B-15F9AC5181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E888BFA-FA2E-44AF-9D7B-16D609CD4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67846"/>
            <a:ext cx="3838150" cy="1105920"/>
          </a:xfrm>
          <a:custGeom>
            <a:avLst/>
            <a:gdLst>
              <a:gd name="connsiteX0" fmla="*/ 0 w 4238069"/>
              <a:gd name="connsiteY0" fmla="*/ 0 h 1903025"/>
              <a:gd name="connsiteX1" fmla="*/ 113310 w 4238069"/>
              <a:gd name="connsiteY1" fmla="*/ 8960 h 1903025"/>
              <a:gd name="connsiteX2" fmla="*/ 291503 w 4238069"/>
              <a:gd name="connsiteY2" fmla="*/ 37000 h 1903025"/>
              <a:gd name="connsiteX3" fmla="*/ 3082930 w 4238069"/>
              <a:gd name="connsiteY3" fmla="*/ 1104916 h 1903025"/>
              <a:gd name="connsiteX4" fmla="*/ 3881548 w 4238069"/>
              <a:gd name="connsiteY4" fmla="*/ 1668276 h 1903025"/>
              <a:gd name="connsiteX5" fmla="*/ 4238069 w 4238069"/>
              <a:gd name="connsiteY5" fmla="*/ 1903025 h 1903025"/>
              <a:gd name="connsiteX6" fmla="*/ 0 w 4238069"/>
              <a:gd name="connsiteY6" fmla="*/ 1903025 h 1903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8069" h="1903025">
                <a:moveTo>
                  <a:pt x="0" y="0"/>
                </a:moveTo>
                <a:lnTo>
                  <a:pt x="113310" y="8960"/>
                </a:lnTo>
                <a:cubicBezTo>
                  <a:pt x="173365" y="16155"/>
                  <a:pt x="232870" y="25632"/>
                  <a:pt x="291503" y="37000"/>
                </a:cubicBezTo>
                <a:cubicBezTo>
                  <a:pt x="1250780" y="222537"/>
                  <a:pt x="2264787" y="499636"/>
                  <a:pt x="3082930" y="1104916"/>
                </a:cubicBezTo>
                <a:cubicBezTo>
                  <a:pt x="3348371" y="1301283"/>
                  <a:pt x="3614239" y="1488349"/>
                  <a:pt x="3881548" y="1668276"/>
                </a:cubicBezTo>
                <a:lnTo>
                  <a:pt x="4238069" y="1903025"/>
                </a:lnTo>
                <a:lnTo>
                  <a:pt x="0" y="1903025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7CE019E-45F4-43D5-9AB7-9B668C6E6A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98068" y="5251713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C480AF2-3BB1-4050-B21E-AB449FE507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E90887-79C9-41C0-B858-2F1BBDB0D7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8C19F66-7FD5-40E7-9815-B07EFECA60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8" name="Graphic 12">
              <a:extLst>
                <a:ext uri="{FF2B5EF4-FFF2-40B4-BE49-F238E27FC236}">
                  <a16:creationId xmlns:a16="http://schemas.microsoft.com/office/drawing/2014/main" id="{D5C72724-3286-4EB9-9914-3494FBE16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932523A8-D1B0-4E30-B39D-0D5333498E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Graphic 15">
              <a:extLst>
                <a:ext uri="{FF2B5EF4-FFF2-40B4-BE49-F238E27FC236}">
                  <a16:creationId xmlns:a16="http://schemas.microsoft.com/office/drawing/2014/main" id="{2FA0DBAA-ACBC-42C4-88B2-1EBB6EC007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1AE6197-E637-4088-81E6-76DCE41A5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5580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3E6B9E-D013-CDD5-258E-DA370CF77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Part</a:t>
            </a:r>
            <a:r>
              <a:rPr lang="ru-RU" dirty="0"/>
              <a:t> I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E74E0E5-280A-8892-DF65-268E0FA289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Актуальность: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45AD5C3-B33F-9709-71EA-39ADE82AA3B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В наше время многие люди начали активно заботиться о своем заботиться о своем здоровье и у многих есть расписание таблеток, выучить которое сложно и наше приложение поможет всем пользователям в этом деле!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9E7C107-516C-6A70-FBB7-3207E3B0E6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Цели и задачи: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BEAAD56-D9F7-4DAF-20FB-D4F48F7E51F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Создать приложение, которое фокусируется на фармацевтику, а именно:</a:t>
            </a:r>
          </a:p>
          <a:p>
            <a:r>
              <a:rPr lang="ru-RU" dirty="0"/>
              <a:t>Описание лекарств;</a:t>
            </a:r>
            <a:br>
              <a:rPr lang="ru-RU" dirty="0"/>
            </a:br>
            <a:r>
              <a:rPr lang="ru-RU" dirty="0"/>
              <a:t>Карта аптек города с ценами лекарств, которые в наличии;</a:t>
            </a:r>
            <a:br>
              <a:rPr lang="ru-RU" dirty="0"/>
            </a:br>
            <a:r>
              <a:rPr lang="ru-RU" dirty="0"/>
              <a:t>Удобный </a:t>
            </a:r>
            <a:r>
              <a:rPr lang="ru-RU" dirty="0" err="1"/>
              <a:t>трекер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1651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476890-A223-695D-665E-4B950DFBE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Part</a:t>
            </a:r>
            <a:r>
              <a:rPr lang="ru-RU" dirty="0"/>
              <a:t> II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04B8A17-0626-B6A8-88C4-146C62D7A4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Методы: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090759-AC4A-8C0E-4480-28E922BDDF5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Изучение лекарств, консультация с профессионалами в сфере фармацевтики, программирование.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55B144B-5FE0-B9A9-ACA4-B4CD93DFA2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Новшество: 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C2B117A-3041-2576-9821-6F9EBA38AC1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С помощью новейшего приложения </a:t>
            </a:r>
            <a:r>
              <a:rPr lang="ru-RU" dirty="0" err="1"/>
              <a:t>PharmaBot</a:t>
            </a:r>
            <a:r>
              <a:rPr lang="ru-RU" dirty="0"/>
              <a:t> люди смогут получать рецепты от своего врача не выходя из дома, прочитать описание, посмотреть где в наличии то или иное лекарство, а также узнать цену и больше не тратить время на пустые поиски. </a:t>
            </a:r>
          </a:p>
        </p:txBody>
      </p:sp>
    </p:spTree>
    <p:extLst>
      <p:ext uri="{BB962C8B-B14F-4D97-AF65-F5344CB8AC3E}">
        <p14:creationId xmlns:p14="http://schemas.microsoft.com/office/powerpoint/2010/main" val="187970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7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BB696-8EBB-A37F-09C6-634F5C510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>
            <a:normAutofit/>
          </a:bodyPr>
          <a:lstStyle/>
          <a:p>
            <a:r>
              <a:rPr lang="ru-RU" dirty="0"/>
              <a:t>Суть проекта.</a:t>
            </a:r>
          </a:p>
        </p:txBody>
      </p:sp>
      <p:sp>
        <p:nvSpPr>
          <p:cNvPr id="56" name="Freeform: Shape 9">
            <a:extLst>
              <a:ext uri="{FF2B5EF4-FFF2-40B4-BE49-F238E27FC236}">
                <a16:creationId xmlns:a16="http://schemas.microsoft.com/office/drawing/2014/main" id="{CBCE96F0-24EE-4BAB-8C00-893EC1714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0491506" y="-615180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tx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57" name="Graphic 78">
            <a:extLst>
              <a:ext uri="{FF2B5EF4-FFF2-40B4-BE49-F238E27FC236}">
                <a16:creationId xmlns:a16="http://schemas.microsoft.com/office/drawing/2014/main" id="{DBBA0A0D-8F6A-400A-9E49-8C008E2C7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225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3" name="Graphic 78">
              <a:extLst>
                <a:ext uri="{FF2B5EF4-FFF2-40B4-BE49-F238E27FC236}">
                  <a16:creationId xmlns:a16="http://schemas.microsoft.com/office/drawing/2014/main" id="{A5DD701E-4BC9-48E3-AF4F-013B52D63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aphic 78">
              <a:extLst>
                <a:ext uri="{FF2B5EF4-FFF2-40B4-BE49-F238E27FC236}">
                  <a16:creationId xmlns:a16="http://schemas.microsoft.com/office/drawing/2014/main" id="{FB658B62-664D-4B3B-BBDA-235666290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5" name="Graphic 78">
                <a:extLst>
                  <a:ext uri="{FF2B5EF4-FFF2-40B4-BE49-F238E27FC236}">
                    <a16:creationId xmlns:a16="http://schemas.microsoft.com/office/drawing/2014/main" id="{B11F9D25-67B1-4BDB-A290-97B93A19DF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B9D5C40A-1B1B-4C25-9707-E8F1CF6EEC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2DD0C1D6-FF64-45AB-8775-83AB3C470B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15AFBB84-8485-4329-89FC-04663D985B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8" name="Freeform: Shape 19">
            <a:extLst>
              <a:ext uri="{FF2B5EF4-FFF2-40B4-BE49-F238E27FC236}">
                <a16:creationId xmlns:a16="http://schemas.microsoft.com/office/drawing/2014/main" id="{ED444C4E-6A11-4761-8A29-4B2A05781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516668"/>
            <a:ext cx="4187283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59" name="Group 21">
            <a:extLst>
              <a:ext uri="{FF2B5EF4-FFF2-40B4-BE49-F238E27FC236}">
                <a16:creationId xmlns:a16="http://schemas.microsoft.com/office/drawing/2014/main" id="{BF47D306-4FD8-4CAD-82D2-FD4C900AD6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969850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0BEF343-715B-4B19-9862-2734A1FCD1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DEFB171-510F-4499-9CD0-BC5ACC405A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2A2759B-0AF5-4E2E-82AA-813216C894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Graphic 12">
              <a:extLst>
                <a:ext uri="{FF2B5EF4-FFF2-40B4-BE49-F238E27FC236}">
                  <a16:creationId xmlns:a16="http://schemas.microsoft.com/office/drawing/2014/main" id="{8366DE17-B6DB-4AF0-9B4C-75A8EFB36E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Graphic 15">
              <a:extLst>
                <a:ext uri="{FF2B5EF4-FFF2-40B4-BE49-F238E27FC236}">
                  <a16:creationId xmlns:a16="http://schemas.microsoft.com/office/drawing/2014/main" id="{AA09F465-4405-48C1-97F4-AA4773F954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:a16="http://schemas.microsoft.com/office/drawing/2014/main" id="{A2C1BD7E-5FA9-494F-8D3D-6844C3A33F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C185BE1E-CAFB-4EFD-944A-39897624F1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520E0A6-E4FE-DB2F-F6D6-8BB5C4459C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ru-RU" dirty="0"/>
              <a:t>Формальность 2.0.</a:t>
            </a:r>
          </a:p>
        </p:txBody>
      </p:sp>
    </p:spTree>
    <p:extLst>
      <p:ext uri="{BB962C8B-B14F-4D97-AF65-F5344CB8AC3E}">
        <p14:creationId xmlns:p14="http://schemas.microsoft.com/office/powerpoint/2010/main" val="3575075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9C493A-9F03-49B4-B3FB-19CE5AC11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C4568D-AE15-5B56-9663-6B6143A54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5566263" cy="1455091"/>
          </a:xfrm>
        </p:spPr>
        <p:txBody>
          <a:bodyPr>
            <a:normAutofit/>
          </a:bodyPr>
          <a:lstStyle/>
          <a:p>
            <a:r>
              <a:rPr lang="ru-RU" dirty="0"/>
              <a:t>Рецепт, не выходя из дома. 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0A46C7D-C1BB-49B8-8D37-39742820E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aphic 78">
            <a:extLst>
              <a:ext uri="{FF2B5EF4-FFF2-40B4-BE49-F238E27FC236}">
                <a16:creationId xmlns:a16="http://schemas.microsoft.com/office/drawing/2014/main" id="{61BBAB6F-65E6-4E2B-B363-6AB27C84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717" y="2585111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:a16="http://schemas.microsoft.com/office/drawing/2014/main" id="{6DA3BBB2-E620-4C13-98C9-FE1EF7D2E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:a16="http://schemas.microsoft.com/office/drawing/2014/main" id="{ADC9AB5D-88A1-4FA9-B467-E8EF8FFE5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0867B8E5-4535-4743-8235-6612FEA410C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BE48FEA7-5915-4751-8090-63F3094324A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32B378CE-44FD-4120-B9ED-7828D4EE9A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40FA43D3-D34B-4BC7-80D0-F3E75A222AC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BBDE07-4EC8-E624-DEB0-7E7A53A03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796427"/>
            <a:ext cx="5566263" cy="327450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ru-RU" dirty="0"/>
              <a:t>У врачей очень много пациентов и они могут забыть выписать кому-то из них рецепт или кому-то приходится получать повторный рецепт и чтобы не потерять время на дорогу и в очереди, желающий может получить рецепт не выходя из дома на прямую у своего врача благодаря связанных аккаунтов. 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F98415-AB8F-3E6D-BB05-135A1801B7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95" r="37981" b="6250"/>
          <a:stretch/>
        </p:blipFill>
        <p:spPr>
          <a:xfrm>
            <a:off x="6531789" y="10"/>
            <a:ext cx="5660211" cy="6857990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820E42-2F9D-41EF-B67F-522A133B3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3D9BC31-B57D-4933-AD83-94F462D4C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84AFEA3-A055-41AE-96F3-34BA581424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028771F-62FA-4349-B7A8-CE1682D2CE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19CDEE6-CB2F-49F0-B237-2A26A3D1DC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3DD82286-02D2-4210-A797-5D502D44A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:a16="http://schemas.microsoft.com/office/drawing/2014/main" id="{735449F4-80DA-4E06-B3B6-B9F519F4A6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61FABA3B-05B6-433C-90F9-8D9691A84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FEBA45-D0A3-4091-9956-161EDA21A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2272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9C493A-9F03-49B4-B3FB-19CE5AC11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27C3FC-D3FE-2BB5-3C76-463213632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5566263" cy="1455091"/>
          </a:xfrm>
        </p:spPr>
        <p:txBody>
          <a:bodyPr>
            <a:normAutofit/>
          </a:bodyPr>
          <a:lstStyle/>
          <a:p>
            <a:r>
              <a:rPr lang="ru-RU"/>
              <a:t>Инормация</a:t>
            </a:r>
            <a:r>
              <a:rPr lang="ru-RU" dirty="0"/>
              <a:t> о лекарстве. 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0A46C7D-C1BB-49B8-8D37-39742820E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aphic 78">
            <a:extLst>
              <a:ext uri="{FF2B5EF4-FFF2-40B4-BE49-F238E27FC236}">
                <a16:creationId xmlns:a16="http://schemas.microsoft.com/office/drawing/2014/main" id="{61BBAB6F-65E6-4E2B-B363-6AB27C84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717" y="2585111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:a16="http://schemas.microsoft.com/office/drawing/2014/main" id="{6DA3BBB2-E620-4C13-98C9-FE1EF7D2E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:a16="http://schemas.microsoft.com/office/drawing/2014/main" id="{ADC9AB5D-88A1-4FA9-B467-E8EF8FFE5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0867B8E5-4535-4743-8235-6612FEA410C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BE48FEA7-5915-4751-8090-63F3094324A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32B378CE-44FD-4120-B9ED-7828D4EE9A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40FA43D3-D34B-4BC7-80D0-F3E75A222AC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EE0FEE-1AFE-55C1-F6E8-5F262ADF3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796427"/>
            <a:ext cx="5566263" cy="327450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ru-RU" dirty="0"/>
              <a:t>В интернете могут встречаться разные про лекарства, применения или же дозы. Учитывая это, мы будем консультировать с фармацевтами и дополним приложение библиотекой информации, создавая максимально удобный интерфейс, </a:t>
            </a:r>
            <a:r>
              <a:rPr lang="ru-RU"/>
              <a:t>разделая</a:t>
            </a:r>
            <a:r>
              <a:rPr lang="ru-RU" dirty="0"/>
              <a:t> лекарства на разные виды-вкладки. 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B2F90C-31EA-B0B3-8C1B-6680253DFC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495" r="37981" b="6250"/>
          <a:stretch/>
        </p:blipFill>
        <p:spPr>
          <a:xfrm>
            <a:off x="6531789" y="10"/>
            <a:ext cx="5660211" cy="6857990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820E42-2F9D-41EF-B67F-522A133B3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3D9BC31-B57D-4933-AD83-94F462D4C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84AFEA3-A055-41AE-96F3-34BA581424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028771F-62FA-4349-B7A8-CE1682D2CE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19CDEE6-CB2F-49F0-B237-2A26A3D1DC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3DD82286-02D2-4210-A797-5D502D44A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:a16="http://schemas.microsoft.com/office/drawing/2014/main" id="{735449F4-80DA-4E06-B3B6-B9F519F4A6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61FABA3B-05B6-433C-90F9-8D9691A84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FEBA45-D0A3-4091-9956-161EDA21A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8500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7">
            <a:extLst>
              <a:ext uri="{FF2B5EF4-FFF2-40B4-BE49-F238E27FC236}">
                <a16:creationId xmlns:a16="http://schemas.microsoft.com/office/drawing/2014/main" id="{142D98E1-37D2-4470-BF74-845E897954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1139F3-FE0D-6B50-9DA3-61DC8BB6A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75402"/>
            <a:ext cx="5512288" cy="3926561"/>
          </a:xfrm>
        </p:spPr>
        <p:txBody>
          <a:bodyPr anchor="t">
            <a:normAutofit/>
          </a:bodyPr>
          <a:lstStyle/>
          <a:p>
            <a:r>
              <a:rPr lang="ru-RU" dirty="0"/>
              <a:t>Карта аптек.</a:t>
            </a:r>
          </a:p>
        </p:txBody>
      </p:sp>
      <p:grpSp>
        <p:nvGrpSpPr>
          <p:cNvPr id="36" name="Graphic 78">
            <a:extLst>
              <a:ext uri="{FF2B5EF4-FFF2-40B4-BE49-F238E27FC236}">
                <a16:creationId xmlns:a16="http://schemas.microsoft.com/office/drawing/2014/main" id="{2EDC2578-BDB0-4118-975D-CFCE02823D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63724" y="776109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1" name="Graphic 78">
              <a:extLst>
                <a:ext uri="{FF2B5EF4-FFF2-40B4-BE49-F238E27FC236}">
                  <a16:creationId xmlns:a16="http://schemas.microsoft.com/office/drawing/2014/main" id="{FB6536F0-4A9C-46C9-96E9-22CBB33E6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7" name="Graphic 78">
              <a:extLst>
                <a:ext uri="{FF2B5EF4-FFF2-40B4-BE49-F238E27FC236}">
                  <a16:creationId xmlns:a16="http://schemas.microsoft.com/office/drawing/2014/main" id="{DFD6A33A-F889-42D7-ADC2-DD9B88DF06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C375AFD7-9E86-4D19-B86E-C936D33B0D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4102C78E-31A2-4DB3-8790-415EB0B48A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Graphic 78">
                <a:extLst>
                  <a:ext uri="{FF2B5EF4-FFF2-40B4-BE49-F238E27FC236}">
                    <a16:creationId xmlns:a16="http://schemas.microsoft.com/office/drawing/2014/main" id="{4F3E144D-8167-438A-B67F-50F5D9C0C3D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4BE2135F-02C1-449F-B195-232E9AFDD6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34325E-9CD1-A192-BBD8-C22E06C2E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4040" y="1114690"/>
            <a:ext cx="4159233" cy="349827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ru-RU" dirty="0"/>
              <a:t>Наше приложение будет включать в себя и карту, но не простую, а карту аптек со списком лекарств, которые в наличии и с их ценами, это так же для экономии времени и для того, чтобы люди могли найти удобную аптеку, где так же хорошие цены. </a:t>
            </a:r>
          </a:p>
        </p:txBody>
      </p:sp>
      <p:sp>
        <p:nvSpPr>
          <p:cNvPr id="38" name="Freeform: Shape 17">
            <a:extLst>
              <a:ext uri="{FF2B5EF4-FFF2-40B4-BE49-F238E27FC236}">
                <a16:creationId xmlns:a16="http://schemas.microsoft.com/office/drawing/2014/main" id="{808D4A0C-A317-468C-ABC7-9713599D8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5100515"/>
            <a:ext cx="5486401" cy="1757485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9" name="Group 19">
            <a:extLst>
              <a:ext uri="{FF2B5EF4-FFF2-40B4-BE49-F238E27FC236}">
                <a16:creationId xmlns:a16="http://schemas.microsoft.com/office/drawing/2014/main" id="{66D15788-48EC-465C-BB15-0E2B97EE0D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75364" y="4799663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5CD05F5-33B9-4797-9B70-3606E7518F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77568428-5E56-452D-92CF-4FEBA58E08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DF9CDED-1081-4C5D-B9D8-E4FFA1F2A7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3CC9677D-E092-475D-8E7E-C43C89DDA5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AC9D903-294F-42DE-B314-62EA405CB2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BC6A8352-AF17-4A33-BC11-6D8E09184B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427F3A2-6126-4803-9D2F-46C1F5F2BB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00129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9C493A-9F03-49B4-B3FB-19CE5AC11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A1D7D-2898-B030-2F3C-A1B12A5E7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5566263" cy="1455091"/>
          </a:xfrm>
        </p:spPr>
        <p:txBody>
          <a:bodyPr>
            <a:normAutofit/>
          </a:bodyPr>
          <a:lstStyle/>
          <a:p>
            <a:r>
              <a:rPr lang="ru-RU" dirty="0"/>
              <a:t>The END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0A46C7D-C1BB-49B8-8D37-39742820E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2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aphic 78">
            <a:extLst>
              <a:ext uri="{FF2B5EF4-FFF2-40B4-BE49-F238E27FC236}">
                <a16:creationId xmlns:a16="http://schemas.microsoft.com/office/drawing/2014/main" id="{61BBAB6F-65E6-4E2B-B363-6AB27C84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717" y="2585111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4" name="Graphic 78">
              <a:extLst>
                <a:ext uri="{FF2B5EF4-FFF2-40B4-BE49-F238E27FC236}">
                  <a16:creationId xmlns:a16="http://schemas.microsoft.com/office/drawing/2014/main" id="{6DA3BBB2-E620-4C13-98C9-FE1EF7D2E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aphic 78">
              <a:extLst>
                <a:ext uri="{FF2B5EF4-FFF2-40B4-BE49-F238E27FC236}">
                  <a16:creationId xmlns:a16="http://schemas.microsoft.com/office/drawing/2014/main" id="{ADC9AB5D-88A1-4FA9-B467-E8EF8FFE5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6" name="Graphic 78">
                <a:extLst>
                  <a:ext uri="{FF2B5EF4-FFF2-40B4-BE49-F238E27FC236}">
                    <a16:creationId xmlns:a16="http://schemas.microsoft.com/office/drawing/2014/main" id="{0867B8E5-4535-4743-8235-6612FEA410C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Graphic 78">
                <a:extLst>
                  <a:ext uri="{FF2B5EF4-FFF2-40B4-BE49-F238E27FC236}">
                    <a16:creationId xmlns:a16="http://schemas.microsoft.com/office/drawing/2014/main" id="{BE48FEA7-5915-4751-8090-63F3094324A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Graphic 78">
                <a:extLst>
                  <a:ext uri="{FF2B5EF4-FFF2-40B4-BE49-F238E27FC236}">
                    <a16:creationId xmlns:a16="http://schemas.microsoft.com/office/drawing/2014/main" id="{32B378CE-44FD-4120-B9ED-7828D4EE9A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Graphic 78">
                <a:extLst>
                  <a:ext uri="{FF2B5EF4-FFF2-40B4-BE49-F238E27FC236}">
                    <a16:creationId xmlns:a16="http://schemas.microsoft.com/office/drawing/2014/main" id="{40FA43D3-D34B-4BC7-80D0-F3E75A222AC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222ECB-A582-F72C-7D72-761D23483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17" y="2796427"/>
            <a:ext cx="5566263" cy="327450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ru-RU" dirty="0"/>
              <a:t>Извините, простите, мы поздно узнали, что надо загрузить презентацию до 22.00, поэтому все на скорую руку, но идея просто шикарная, прям </a:t>
            </a:r>
            <a:r>
              <a:rPr lang="ru-RU"/>
              <a:t>ваушная</a:t>
            </a:r>
            <a:r>
              <a:rPr lang="ru-RU" dirty="0"/>
              <a:t>, и мы полностью достойны посетить </a:t>
            </a:r>
            <a:r>
              <a:rPr lang="ru-RU"/>
              <a:t>дэмо</a:t>
            </a:r>
            <a:r>
              <a:rPr lang="ru-RU" dirty="0"/>
              <a:t> </a:t>
            </a:r>
            <a:r>
              <a:rPr lang="ru-RU"/>
              <a:t>дэй</a:t>
            </a:r>
            <a:r>
              <a:rPr lang="ru-RU" dirty="0"/>
              <a:t> в Актау, так как наша команда из хот персон и больше такой проект никто не осуществит.</a:t>
            </a:r>
          </a:p>
        </p:txBody>
      </p:sp>
      <p:pic>
        <p:nvPicPr>
          <p:cNvPr id="5" name="Picture 4" descr="Руки — это кистей и взаимосвязи, чтобы сформировать круг">
            <a:extLst>
              <a:ext uri="{FF2B5EF4-FFF2-40B4-BE49-F238E27FC236}">
                <a16:creationId xmlns:a16="http://schemas.microsoft.com/office/drawing/2014/main" id="{DC1ED82B-12CA-69C1-1CF4-E08D955C83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799" r="23190" b="-3"/>
          <a:stretch/>
        </p:blipFill>
        <p:spPr>
          <a:xfrm>
            <a:off x="6531789" y="10"/>
            <a:ext cx="5660211" cy="6857990"/>
          </a:xfrm>
          <a:prstGeom prst="rect">
            <a:avLst/>
          </a:pr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820E42-2F9D-41EF-B67F-522A133B3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3D9BC31-B57D-4933-AD83-94F462D4C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776050" y="5204025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D84AFEA3-A055-41AE-96F3-34BA581424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028771F-62FA-4349-B7A8-CE1682D2CE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19CDEE6-CB2F-49F0-B237-2A26A3D1DC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7" name="Graphic 12">
              <a:extLst>
                <a:ext uri="{FF2B5EF4-FFF2-40B4-BE49-F238E27FC236}">
                  <a16:creationId xmlns:a16="http://schemas.microsoft.com/office/drawing/2014/main" id="{3DD82286-02D2-4210-A797-5D502D44A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Graphic 15">
              <a:extLst>
                <a:ext uri="{FF2B5EF4-FFF2-40B4-BE49-F238E27FC236}">
                  <a16:creationId xmlns:a16="http://schemas.microsoft.com/office/drawing/2014/main" id="{735449F4-80DA-4E06-B3B6-B9F519F4A6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Graphic 15">
              <a:extLst>
                <a:ext uri="{FF2B5EF4-FFF2-40B4-BE49-F238E27FC236}">
                  <a16:creationId xmlns:a16="http://schemas.microsoft.com/office/drawing/2014/main" id="{61FABA3B-05B6-433C-90F9-8D9691A84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E1FEBA45-D0A3-4091-9956-161EDA21A0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20468996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Custom 101">
      <a:dk1>
        <a:sysClr val="windowText" lastClr="000000"/>
      </a:dk1>
      <a:lt1>
        <a:sysClr val="window" lastClr="FFFFFF"/>
      </a:lt1>
      <a:dk2>
        <a:srgbClr val="463443"/>
      </a:dk2>
      <a:lt2>
        <a:srgbClr val="F3F0E9"/>
      </a:lt2>
      <a:accent1>
        <a:srgbClr val="D45E5E"/>
      </a:accent1>
      <a:accent2>
        <a:srgbClr val="D49D8C"/>
      </a:accent2>
      <a:accent3>
        <a:srgbClr val="BF873A"/>
      </a:accent3>
      <a:accent4>
        <a:srgbClr val="C05050"/>
      </a:accent4>
      <a:accent5>
        <a:srgbClr val="A89F68"/>
      </a:accent5>
      <a:accent6>
        <a:srgbClr val="8F6B8A"/>
      </a:accent6>
      <a:hlink>
        <a:srgbClr val="D75681"/>
      </a:hlink>
      <a:folHlink>
        <a:srgbClr val="6C9D92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TF00001241</Template>
  <TotalTime>0</TotalTime>
  <Words>1</Words>
  <Application>Microsoft Office PowerPoint</Application>
  <PresentationFormat>Широкоэкранный</PresentationFormat>
  <Paragraphs>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RocaVTI</vt:lpstr>
      <vt:lpstr>Фармацевт будущего - PharmaBot.</vt:lpstr>
      <vt:lpstr>Введение в суть проекта.</vt:lpstr>
      <vt:lpstr>Part I</vt:lpstr>
      <vt:lpstr>Part II</vt:lpstr>
      <vt:lpstr>Суть проекта.</vt:lpstr>
      <vt:lpstr>Рецепт, не выходя из дома. </vt:lpstr>
      <vt:lpstr>Инормация о лекарстве. </vt:lpstr>
      <vt:lpstr>Карта аптек.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Smth2020@outlook.com</cp:lastModifiedBy>
  <cp:revision>222</cp:revision>
  <dcterms:created xsi:type="dcterms:W3CDTF">2022-05-03T14:29:10Z</dcterms:created>
  <dcterms:modified xsi:type="dcterms:W3CDTF">2022-05-03T15:55:39Z</dcterms:modified>
</cp:coreProperties>
</file>