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9" r:id="rId3"/>
    <p:sldId id="260" r:id="rId4"/>
  </p:sldIdLst>
  <p:sldSz cx="18288000" cy="10287000"/>
  <p:notesSz cx="18288000" cy="10287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75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7F7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1047228"/>
            <a:ext cx="8352155" cy="4333240"/>
          </a:xfrm>
          <a:custGeom>
            <a:avLst/>
            <a:gdLst/>
            <a:ahLst/>
            <a:cxnLst/>
            <a:rect l="l" t="t" r="r" b="b"/>
            <a:pathLst>
              <a:path w="8352155" h="4333240">
                <a:moveTo>
                  <a:pt x="8351660" y="0"/>
                </a:moveTo>
                <a:lnTo>
                  <a:pt x="0" y="0"/>
                </a:lnTo>
                <a:lnTo>
                  <a:pt x="0" y="29248"/>
                </a:lnTo>
                <a:lnTo>
                  <a:pt x="8321878" y="29248"/>
                </a:lnTo>
                <a:lnTo>
                  <a:pt x="8321878" y="4302087"/>
                </a:lnTo>
                <a:lnTo>
                  <a:pt x="0" y="4302087"/>
                </a:lnTo>
                <a:lnTo>
                  <a:pt x="0" y="4332617"/>
                </a:lnTo>
                <a:lnTo>
                  <a:pt x="8351660" y="4332617"/>
                </a:lnTo>
                <a:lnTo>
                  <a:pt x="8351660" y="4302087"/>
                </a:lnTo>
                <a:lnTo>
                  <a:pt x="8351660" y="29248"/>
                </a:lnTo>
                <a:lnTo>
                  <a:pt x="8351660" y="0"/>
                </a:lnTo>
                <a:close/>
              </a:path>
            </a:pathLst>
          </a:custGeom>
          <a:solidFill>
            <a:srgbClr val="8FBE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16000" y="2332423"/>
            <a:ext cx="16256000" cy="1717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24839" y="7856072"/>
            <a:ext cx="16438320" cy="116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400" b="0" i="0">
                <a:solidFill>
                  <a:srgbClr val="F7F7F2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400" b="0" i="0">
                <a:solidFill>
                  <a:srgbClr val="F7F7F2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400" b="0" i="0">
                <a:solidFill>
                  <a:srgbClr val="F7F7F2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8FBE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7F7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40115" y="3537953"/>
            <a:ext cx="14607768" cy="1610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400" b="0" i="0">
                <a:solidFill>
                  <a:srgbClr val="F7F7F2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27151" y="-495300"/>
            <a:ext cx="16479519" cy="10287000"/>
          </a:xfrm>
          <a:custGeom>
            <a:avLst/>
            <a:gdLst/>
            <a:ahLst/>
            <a:cxnLst/>
            <a:rect l="l" t="t" r="r" b="b"/>
            <a:pathLst>
              <a:path w="16479519" h="10287000">
                <a:moveTo>
                  <a:pt x="0" y="10286946"/>
                </a:moveTo>
                <a:lnTo>
                  <a:pt x="16479393" y="10286946"/>
                </a:lnTo>
                <a:lnTo>
                  <a:pt x="16479393" y="0"/>
                </a:lnTo>
                <a:lnTo>
                  <a:pt x="0" y="0"/>
                </a:lnTo>
                <a:lnTo>
                  <a:pt x="0" y="10286946"/>
                </a:lnTo>
                <a:close/>
              </a:path>
            </a:pathLst>
          </a:custGeom>
          <a:solidFill>
            <a:srgbClr val="F7F7F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75392" y="1927254"/>
            <a:ext cx="5495925" cy="8359744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0" y="1028702"/>
            <a:ext cx="15571469" cy="9257030"/>
            <a:chOff x="0" y="1028702"/>
            <a:chExt cx="15571469" cy="9257030"/>
          </a:xfrm>
        </p:grpSpPr>
        <p:sp>
          <p:nvSpPr>
            <p:cNvPr id="5" name="object 5"/>
            <p:cNvSpPr/>
            <p:nvPr/>
          </p:nvSpPr>
          <p:spPr>
            <a:xfrm>
              <a:off x="0" y="1028712"/>
              <a:ext cx="10882630" cy="4347210"/>
            </a:xfrm>
            <a:custGeom>
              <a:avLst/>
              <a:gdLst/>
              <a:ahLst/>
              <a:cxnLst/>
              <a:rect l="l" t="t" r="r" b="b"/>
              <a:pathLst>
                <a:path w="10882630" h="4347210">
                  <a:moveTo>
                    <a:pt x="10882173" y="0"/>
                  </a:moveTo>
                  <a:lnTo>
                    <a:pt x="0" y="0"/>
                  </a:lnTo>
                  <a:lnTo>
                    <a:pt x="0" y="29235"/>
                  </a:lnTo>
                  <a:lnTo>
                    <a:pt x="10852353" y="29235"/>
                  </a:lnTo>
                  <a:lnTo>
                    <a:pt x="10852353" y="4316501"/>
                  </a:lnTo>
                  <a:lnTo>
                    <a:pt x="0" y="4316501"/>
                  </a:lnTo>
                  <a:lnTo>
                    <a:pt x="0" y="4347007"/>
                  </a:lnTo>
                  <a:lnTo>
                    <a:pt x="10882173" y="4347007"/>
                  </a:lnTo>
                  <a:lnTo>
                    <a:pt x="10882173" y="4316501"/>
                  </a:lnTo>
                  <a:lnTo>
                    <a:pt x="10882173" y="29235"/>
                  </a:lnTo>
                  <a:lnTo>
                    <a:pt x="10882173" y="0"/>
                  </a:lnTo>
                  <a:close/>
                </a:path>
              </a:pathLst>
            </a:custGeom>
            <a:solidFill>
              <a:srgbClr val="8FBE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075392" y="1922284"/>
              <a:ext cx="5495925" cy="8362950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016005" y="1683105"/>
            <a:ext cx="7942629" cy="3665106"/>
          </a:xfrm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2700" marR="5080">
              <a:lnSpc>
                <a:spcPts val="6900"/>
              </a:lnSpc>
              <a:spcBef>
                <a:spcPts val="980"/>
              </a:spcBef>
            </a:pPr>
            <a:r>
              <a:rPr lang="ru-RU" sz="6400" b="1" spc="835" dirty="0">
                <a:solidFill>
                  <a:srgbClr val="8FBEAB"/>
                </a:solidFill>
                <a:latin typeface="Arial"/>
                <a:cs typeface="Arial"/>
              </a:rPr>
              <a:t>Информационная система «Картотека профсоюза»</a:t>
            </a:r>
            <a:endParaRPr sz="64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16005" y="5843509"/>
            <a:ext cx="7343140" cy="10922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  <a:tabLst>
                <a:tab pos="812165" algn="l"/>
              </a:tabLst>
            </a:pPr>
            <a:r>
              <a:rPr sz="3000" spc="165" dirty="0">
                <a:solidFill>
                  <a:srgbClr val="8FBEAB"/>
                </a:solidFill>
                <a:latin typeface="Lucida Sans Unicode"/>
                <a:cs typeface="Lucida Sans Unicode"/>
              </a:rPr>
              <a:t>ПО	</a:t>
            </a:r>
            <a:r>
              <a:rPr sz="3000" spc="285" dirty="0">
                <a:solidFill>
                  <a:srgbClr val="8FBEAB"/>
                </a:solidFill>
                <a:latin typeface="Lucida Sans Unicode"/>
                <a:cs typeface="Lucida Sans Unicode"/>
              </a:rPr>
              <a:t>АВТОМАТИЗАЦИИ</a:t>
            </a:r>
            <a:endParaRPr sz="30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  <a:tabLst>
                <a:tab pos="3762375" algn="l"/>
              </a:tabLst>
            </a:pPr>
            <a:r>
              <a:rPr sz="3000" spc="375" dirty="0">
                <a:solidFill>
                  <a:srgbClr val="8FBEAB"/>
                </a:solidFill>
                <a:latin typeface="Lucida Sans Unicode"/>
                <a:cs typeface="Lucida Sans Unicode"/>
              </a:rPr>
              <a:t>ПРОФСОЮЗНОЙ	</a:t>
            </a:r>
            <a:r>
              <a:rPr sz="3000" spc="275" dirty="0">
                <a:solidFill>
                  <a:srgbClr val="8FBEAB"/>
                </a:solidFill>
                <a:latin typeface="Lucida Sans Unicode"/>
                <a:cs typeface="Lucida Sans Unicode"/>
              </a:rPr>
              <a:t>ДЕЯТЕЛЬНОСТИ</a:t>
            </a:r>
            <a:r>
              <a:rPr sz="2750" spc="275" dirty="0">
                <a:solidFill>
                  <a:srgbClr val="8FBEAB"/>
                </a:solidFill>
                <a:latin typeface="Bahnschrift"/>
                <a:cs typeface="Bahnschrift"/>
              </a:rPr>
              <a:t>.</a:t>
            </a:r>
            <a:endParaRPr sz="2750">
              <a:latin typeface="Bahnschrift"/>
              <a:cs typeface="Bahnschrif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6479392" y="0"/>
            <a:ext cx="1809114" cy="10287000"/>
          </a:xfrm>
          <a:custGeom>
            <a:avLst/>
            <a:gdLst/>
            <a:ahLst/>
            <a:cxnLst/>
            <a:rect l="l" t="t" r="r" b="b"/>
            <a:pathLst>
              <a:path w="1809115" h="10287000">
                <a:moveTo>
                  <a:pt x="1808556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08556" y="0"/>
                </a:lnTo>
                <a:lnTo>
                  <a:pt x="1808556" y="10286999"/>
                </a:lnTo>
                <a:close/>
              </a:path>
            </a:pathLst>
          </a:custGeom>
          <a:solidFill>
            <a:srgbClr val="8FBE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7227582" y="8262819"/>
            <a:ext cx="291465" cy="1009650"/>
          </a:xfrm>
          <a:prstGeom prst="rect">
            <a:avLst/>
          </a:prstGeom>
        </p:spPr>
        <p:txBody>
          <a:bodyPr vert="vert" wrap="square" lIns="0" tIns="9525" rIns="0" bIns="0" rtlCol="0">
            <a:spAutoFit/>
          </a:bodyPr>
          <a:lstStyle/>
          <a:p>
            <a:pPr marL="12700">
              <a:lnSpc>
                <a:spcPts val="2215"/>
              </a:lnSpc>
              <a:spcBef>
                <a:spcPts val="75"/>
              </a:spcBef>
            </a:pPr>
            <a:r>
              <a:rPr sz="2100" spc="195" dirty="0">
                <a:solidFill>
                  <a:srgbClr val="F7F7F2"/>
                </a:solidFill>
                <a:latin typeface="Microsoft Sans Serif"/>
                <a:cs typeface="Microsoft Sans Serif"/>
              </a:rPr>
              <a:t>202</a:t>
            </a:r>
            <a:r>
              <a:rPr sz="2100" dirty="0">
                <a:solidFill>
                  <a:srgbClr val="F7F7F2"/>
                </a:solidFill>
                <a:latin typeface="Microsoft Sans Serif"/>
                <a:cs typeface="Microsoft Sans Serif"/>
              </a:rPr>
              <a:t>0</a:t>
            </a:r>
            <a:endParaRPr sz="21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16000" y="2332423"/>
            <a:ext cx="6626225" cy="1717039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5080">
              <a:lnSpc>
                <a:spcPts val="4500"/>
              </a:lnSpc>
              <a:spcBef>
                <a:spcPts val="20"/>
              </a:spcBef>
            </a:pPr>
            <a:r>
              <a:rPr sz="3600" b="1" spc="215" dirty="0">
                <a:solidFill>
                  <a:srgbClr val="8FBEAB"/>
                </a:solidFill>
                <a:latin typeface="Arial"/>
                <a:cs typeface="Arial"/>
              </a:rPr>
              <a:t>Кратко </a:t>
            </a:r>
            <a:r>
              <a:rPr sz="3600" b="1" spc="25" dirty="0">
                <a:solidFill>
                  <a:srgbClr val="8FBEAB"/>
                </a:solidFill>
                <a:latin typeface="Arial"/>
                <a:cs typeface="Arial"/>
              </a:rPr>
              <a:t>о </a:t>
            </a:r>
            <a:r>
              <a:rPr sz="3600" b="1" spc="30" dirty="0">
                <a:solidFill>
                  <a:srgbClr val="8FBEAB"/>
                </a:solidFill>
                <a:latin typeface="Arial"/>
                <a:cs typeface="Arial"/>
              </a:rPr>
              <a:t> </a:t>
            </a:r>
            <a:r>
              <a:rPr sz="3600" b="1" spc="204" dirty="0">
                <a:solidFill>
                  <a:srgbClr val="8FBEAB"/>
                </a:solidFill>
                <a:latin typeface="Arial"/>
                <a:cs typeface="Arial"/>
              </a:rPr>
              <a:t>Информационной</a:t>
            </a:r>
            <a:r>
              <a:rPr sz="3600" b="1" spc="-140" dirty="0">
                <a:solidFill>
                  <a:srgbClr val="8FBEAB"/>
                </a:solidFill>
                <a:latin typeface="Arial"/>
                <a:cs typeface="Arial"/>
              </a:rPr>
              <a:t> </a:t>
            </a:r>
            <a:r>
              <a:rPr sz="3600" b="1" spc="155" dirty="0">
                <a:solidFill>
                  <a:srgbClr val="8FBEAB"/>
                </a:solidFill>
                <a:latin typeface="Arial"/>
                <a:cs typeface="Arial"/>
              </a:rPr>
              <a:t>системе </a:t>
            </a:r>
            <a:r>
              <a:rPr sz="3600" b="1" spc="-985" dirty="0">
                <a:solidFill>
                  <a:srgbClr val="8FBEAB"/>
                </a:solidFill>
                <a:latin typeface="Arial"/>
                <a:cs typeface="Arial"/>
              </a:rPr>
              <a:t> </a:t>
            </a:r>
            <a:r>
              <a:rPr sz="2550" spc="260" dirty="0">
                <a:solidFill>
                  <a:srgbClr val="8FBEAB"/>
                </a:solidFill>
                <a:latin typeface="Microsoft Sans Serif"/>
                <a:cs typeface="Microsoft Sans Serif"/>
              </a:rPr>
              <a:t>"</a:t>
            </a:r>
            <a:r>
              <a:rPr sz="3600" b="1" spc="260" dirty="0">
                <a:solidFill>
                  <a:srgbClr val="8FBEAB"/>
                </a:solidFill>
                <a:latin typeface="Arial"/>
                <a:cs typeface="Arial"/>
              </a:rPr>
              <a:t>Картотека</a:t>
            </a:r>
            <a:r>
              <a:rPr sz="3600" b="1" spc="-110" dirty="0">
                <a:solidFill>
                  <a:srgbClr val="8FBEAB"/>
                </a:solidFill>
                <a:latin typeface="Arial"/>
                <a:cs typeface="Arial"/>
              </a:rPr>
              <a:t> </a:t>
            </a:r>
            <a:r>
              <a:rPr sz="3600" b="1" spc="130" dirty="0">
                <a:solidFill>
                  <a:srgbClr val="8FBEAB"/>
                </a:solidFill>
                <a:latin typeface="Arial"/>
                <a:cs typeface="Arial"/>
              </a:rPr>
              <a:t>профсоюза</a:t>
            </a:r>
            <a:r>
              <a:rPr sz="2550" spc="130" dirty="0">
                <a:solidFill>
                  <a:srgbClr val="8FBEAB"/>
                </a:solidFill>
                <a:latin typeface="Microsoft Sans Serif"/>
                <a:cs typeface="Microsoft Sans Serif"/>
              </a:rPr>
              <a:t>"</a:t>
            </a:r>
            <a:endParaRPr sz="255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6449955"/>
            <a:ext cx="18288000" cy="3837304"/>
          </a:xfrm>
          <a:custGeom>
            <a:avLst/>
            <a:gdLst/>
            <a:ahLst/>
            <a:cxnLst/>
            <a:rect l="l" t="t" r="r" b="b"/>
            <a:pathLst>
              <a:path w="18288000" h="3837304">
                <a:moveTo>
                  <a:pt x="18287998" y="3837044"/>
                </a:moveTo>
                <a:lnTo>
                  <a:pt x="0" y="3837044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3837044"/>
                </a:lnTo>
                <a:close/>
              </a:path>
            </a:pathLst>
          </a:custGeom>
          <a:solidFill>
            <a:srgbClr val="8FBE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24839" y="7856072"/>
            <a:ext cx="16434435" cy="1168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  <a:tabLst>
                <a:tab pos="5293995" algn="l"/>
                <a:tab pos="7825740" algn="l"/>
                <a:tab pos="11184255" algn="l"/>
              </a:tabLst>
            </a:pPr>
            <a:r>
              <a:rPr sz="3000" spc="-35" dirty="0">
                <a:solidFill>
                  <a:srgbClr val="F7F7F2"/>
                </a:solidFill>
                <a:latin typeface="Lucida Sans Unicode"/>
                <a:cs typeface="Lucida Sans Unicode"/>
              </a:rPr>
              <a:t>ИС</a:t>
            </a:r>
            <a:r>
              <a:rPr sz="3000" spc="165" dirty="0">
                <a:solidFill>
                  <a:srgbClr val="F7F7F2"/>
                </a:solidFill>
                <a:latin typeface="Lucida Sans Unicode"/>
                <a:cs typeface="Lucida Sans Unicode"/>
              </a:rPr>
              <a:t> </a:t>
            </a:r>
            <a:r>
              <a:rPr sz="2300" spc="30" dirty="0">
                <a:solidFill>
                  <a:srgbClr val="F7F7F2"/>
                </a:solidFill>
                <a:latin typeface="Microsoft Sans Serif"/>
                <a:cs typeface="Microsoft Sans Serif"/>
              </a:rPr>
              <a:t>"</a:t>
            </a:r>
            <a:r>
              <a:rPr sz="3000" spc="30" dirty="0">
                <a:solidFill>
                  <a:srgbClr val="F7F7F2"/>
                </a:solidFill>
                <a:latin typeface="Lucida Sans Unicode"/>
                <a:cs typeface="Lucida Sans Unicode"/>
              </a:rPr>
              <a:t>Картотека</a:t>
            </a:r>
            <a:r>
              <a:rPr sz="3000" spc="170" dirty="0">
                <a:solidFill>
                  <a:srgbClr val="F7F7F2"/>
                </a:solidFill>
                <a:latin typeface="Lucida Sans Unicode"/>
                <a:cs typeface="Lucida Sans Unicode"/>
              </a:rPr>
              <a:t> </a:t>
            </a:r>
            <a:r>
              <a:rPr sz="3000" spc="5" dirty="0">
                <a:solidFill>
                  <a:srgbClr val="F7F7F2"/>
                </a:solidFill>
                <a:latin typeface="Lucida Sans Unicode"/>
                <a:cs typeface="Lucida Sans Unicode"/>
              </a:rPr>
              <a:t>профсоюза</a:t>
            </a:r>
            <a:r>
              <a:rPr sz="2300" spc="5" dirty="0">
                <a:solidFill>
                  <a:srgbClr val="F7F7F2"/>
                </a:solidFill>
                <a:latin typeface="Microsoft Sans Serif"/>
                <a:cs typeface="Microsoft Sans Serif"/>
              </a:rPr>
              <a:t>"	</a:t>
            </a:r>
            <a:r>
              <a:rPr sz="3000" spc="-20" dirty="0">
                <a:solidFill>
                  <a:srgbClr val="F7F7F2"/>
                </a:solidFill>
                <a:latin typeface="Lucida Sans Unicode"/>
                <a:cs typeface="Lucida Sans Unicode"/>
              </a:rPr>
              <a:t>состоит</a:t>
            </a:r>
            <a:r>
              <a:rPr sz="3000" spc="155" dirty="0">
                <a:solidFill>
                  <a:srgbClr val="F7F7F2"/>
                </a:solidFill>
                <a:latin typeface="Lucida Sans Unicode"/>
                <a:cs typeface="Lucida Sans Unicode"/>
              </a:rPr>
              <a:t> </a:t>
            </a:r>
            <a:r>
              <a:rPr sz="3000" spc="50" dirty="0">
                <a:solidFill>
                  <a:srgbClr val="F7F7F2"/>
                </a:solidFill>
                <a:latin typeface="Lucida Sans Unicode"/>
                <a:cs typeface="Lucida Sans Unicode"/>
              </a:rPr>
              <a:t>из</a:t>
            </a:r>
            <a:r>
              <a:rPr sz="3000" spc="160" dirty="0">
                <a:solidFill>
                  <a:srgbClr val="F7F7F2"/>
                </a:solidFill>
                <a:latin typeface="Lucida Sans Unicode"/>
                <a:cs typeface="Lucida Sans Unicode"/>
              </a:rPr>
              <a:t> </a:t>
            </a:r>
            <a:r>
              <a:rPr sz="2100" spc="495" dirty="0">
                <a:solidFill>
                  <a:srgbClr val="F7F7F2"/>
                </a:solidFill>
                <a:latin typeface="Microsoft YaHei"/>
                <a:cs typeface="Microsoft YaHei"/>
              </a:rPr>
              <a:t>4	</a:t>
            </a:r>
            <a:r>
              <a:rPr sz="3000" dirty="0">
                <a:solidFill>
                  <a:srgbClr val="F7F7F2"/>
                </a:solidFill>
                <a:latin typeface="Lucida Sans Unicode"/>
                <a:cs typeface="Lucida Sans Unicode"/>
              </a:rPr>
              <a:t>осноных</a:t>
            </a:r>
            <a:r>
              <a:rPr sz="3000" spc="155" dirty="0">
                <a:solidFill>
                  <a:srgbClr val="F7F7F2"/>
                </a:solidFill>
                <a:latin typeface="Lucida Sans Unicode"/>
                <a:cs typeface="Lucida Sans Unicode"/>
              </a:rPr>
              <a:t> </a:t>
            </a:r>
            <a:r>
              <a:rPr sz="3000" spc="25" dirty="0">
                <a:solidFill>
                  <a:srgbClr val="F7F7F2"/>
                </a:solidFill>
                <a:latin typeface="Lucida Sans Unicode"/>
                <a:cs typeface="Lucida Sans Unicode"/>
              </a:rPr>
              <a:t>блоков</a:t>
            </a:r>
            <a:r>
              <a:rPr sz="2300" spc="25" dirty="0">
                <a:solidFill>
                  <a:srgbClr val="F7F7F2"/>
                </a:solidFill>
                <a:latin typeface="Microsoft Sans Serif"/>
                <a:cs typeface="Microsoft Sans Serif"/>
              </a:rPr>
              <a:t>,	</a:t>
            </a:r>
            <a:r>
              <a:rPr sz="3000" spc="-30" dirty="0">
                <a:solidFill>
                  <a:srgbClr val="F7F7F2"/>
                </a:solidFill>
                <a:latin typeface="Lucida Sans Unicode"/>
                <a:cs typeface="Lucida Sans Unicode"/>
              </a:rPr>
              <a:t>о</a:t>
            </a:r>
            <a:r>
              <a:rPr sz="3000" spc="145" dirty="0">
                <a:solidFill>
                  <a:srgbClr val="F7F7F2"/>
                </a:solidFill>
                <a:latin typeface="Lucida Sans Unicode"/>
                <a:cs typeface="Lucida Sans Unicode"/>
              </a:rPr>
              <a:t> </a:t>
            </a:r>
            <a:r>
              <a:rPr sz="3000" spc="-15" dirty="0">
                <a:solidFill>
                  <a:srgbClr val="F7F7F2"/>
                </a:solidFill>
                <a:latin typeface="Lucida Sans Unicode"/>
                <a:cs typeface="Lucida Sans Unicode"/>
              </a:rPr>
              <a:t>которых</a:t>
            </a:r>
            <a:r>
              <a:rPr sz="3000" spc="145" dirty="0">
                <a:solidFill>
                  <a:srgbClr val="F7F7F2"/>
                </a:solidFill>
                <a:latin typeface="Lucida Sans Unicode"/>
                <a:cs typeface="Lucida Sans Unicode"/>
              </a:rPr>
              <a:t> </a:t>
            </a:r>
            <a:r>
              <a:rPr sz="3000" spc="125" dirty="0">
                <a:solidFill>
                  <a:srgbClr val="F7F7F2"/>
                </a:solidFill>
                <a:latin typeface="Lucida Sans Unicode"/>
                <a:cs typeface="Lucida Sans Unicode"/>
              </a:rPr>
              <a:t>мы</a:t>
            </a:r>
            <a:r>
              <a:rPr sz="3000" spc="140" dirty="0">
                <a:solidFill>
                  <a:srgbClr val="F7F7F2"/>
                </a:solidFill>
                <a:latin typeface="Lucida Sans Unicode"/>
                <a:cs typeface="Lucida Sans Unicode"/>
              </a:rPr>
              <a:t> </a:t>
            </a:r>
            <a:r>
              <a:rPr sz="3000" spc="15" dirty="0">
                <a:solidFill>
                  <a:srgbClr val="F7F7F2"/>
                </a:solidFill>
                <a:latin typeface="Lucida Sans Unicode"/>
                <a:cs typeface="Lucida Sans Unicode"/>
              </a:rPr>
              <a:t>расскажем</a:t>
            </a:r>
            <a:r>
              <a:rPr sz="3000" spc="145" dirty="0">
                <a:solidFill>
                  <a:srgbClr val="F7F7F2"/>
                </a:solidFill>
                <a:latin typeface="Lucida Sans Unicode"/>
                <a:cs typeface="Lucida Sans Unicode"/>
              </a:rPr>
              <a:t> </a:t>
            </a:r>
            <a:r>
              <a:rPr sz="3000" spc="150" dirty="0">
                <a:solidFill>
                  <a:srgbClr val="F7F7F2"/>
                </a:solidFill>
                <a:latin typeface="Lucida Sans Unicode"/>
                <a:cs typeface="Lucida Sans Unicode"/>
              </a:rPr>
              <a:t>в </a:t>
            </a:r>
            <a:r>
              <a:rPr sz="3000" spc="-935" dirty="0">
                <a:solidFill>
                  <a:srgbClr val="F7F7F2"/>
                </a:solidFill>
                <a:latin typeface="Lucida Sans Unicode"/>
                <a:cs typeface="Lucida Sans Unicode"/>
              </a:rPr>
              <a:t> </a:t>
            </a:r>
            <a:r>
              <a:rPr sz="3000" spc="-30" dirty="0">
                <a:solidFill>
                  <a:srgbClr val="F7F7F2"/>
                </a:solidFill>
                <a:latin typeface="Lucida Sans Unicode"/>
                <a:cs typeface="Lucida Sans Unicode"/>
              </a:rPr>
              <a:t>следующих</a:t>
            </a:r>
            <a:r>
              <a:rPr sz="3000" spc="-75" dirty="0">
                <a:solidFill>
                  <a:srgbClr val="F7F7F2"/>
                </a:solidFill>
                <a:latin typeface="Lucida Sans Unicode"/>
                <a:cs typeface="Lucida Sans Unicode"/>
              </a:rPr>
              <a:t> </a:t>
            </a:r>
            <a:r>
              <a:rPr sz="3000" spc="-50" dirty="0">
                <a:solidFill>
                  <a:srgbClr val="F7F7F2"/>
                </a:solidFill>
                <a:latin typeface="Lucida Sans Unicode"/>
                <a:cs typeface="Lucida Sans Unicode"/>
              </a:rPr>
              <a:t>слайдах</a:t>
            </a:r>
            <a:r>
              <a:rPr sz="2300" spc="-50" dirty="0">
                <a:solidFill>
                  <a:srgbClr val="F7F7F2"/>
                </a:solidFill>
                <a:latin typeface="Microsoft Sans Serif"/>
                <a:cs typeface="Microsoft Sans Serif"/>
              </a:rPr>
              <a:t>.</a:t>
            </a:r>
            <a:endParaRPr sz="2300">
              <a:latin typeface="Microsoft Sans Serif"/>
              <a:cs typeface="Microsoft Sans Serif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49623" y="1028700"/>
            <a:ext cx="7210424" cy="43433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468419" y="1756975"/>
            <a:ext cx="3791585" cy="1536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r">
              <a:lnSpc>
                <a:spcPts val="5110"/>
              </a:lnSpc>
            </a:pPr>
            <a:r>
              <a:rPr sz="4300" spc="1260" dirty="0">
                <a:solidFill>
                  <a:srgbClr val="F7F7F2"/>
                </a:solidFill>
                <a:latin typeface="Microsoft Sans Serif"/>
                <a:cs typeface="Microsoft Sans Serif"/>
              </a:rPr>
              <a:t>GETTING</a:t>
            </a:r>
            <a:endParaRPr sz="4300">
              <a:latin typeface="Microsoft Sans Serif"/>
              <a:cs typeface="Microsoft Sans Serif"/>
            </a:endParaRPr>
          </a:p>
          <a:p>
            <a:pPr algn="r">
              <a:lnSpc>
                <a:spcPts val="4350"/>
              </a:lnSpc>
              <a:spcBef>
                <a:spcPts val="2640"/>
              </a:spcBef>
            </a:pPr>
            <a:r>
              <a:rPr sz="4300" spc="1165" dirty="0">
                <a:solidFill>
                  <a:srgbClr val="F7F7F2"/>
                </a:solidFill>
                <a:latin typeface="Microsoft Sans Serif"/>
                <a:cs typeface="Microsoft Sans Serif"/>
              </a:rPr>
              <a:t>S</a:t>
            </a:r>
            <a:r>
              <a:rPr sz="4300" spc="1205" dirty="0">
                <a:solidFill>
                  <a:srgbClr val="F7F7F2"/>
                </a:solidFill>
                <a:latin typeface="Microsoft Sans Serif"/>
                <a:cs typeface="Microsoft Sans Serif"/>
              </a:rPr>
              <a:t>T</a:t>
            </a:r>
            <a:r>
              <a:rPr sz="4300" spc="1920" dirty="0">
                <a:solidFill>
                  <a:srgbClr val="F7F7F2"/>
                </a:solidFill>
                <a:latin typeface="Microsoft Sans Serif"/>
                <a:cs typeface="Microsoft Sans Serif"/>
              </a:rPr>
              <a:t>A</a:t>
            </a:r>
            <a:r>
              <a:rPr sz="4300" spc="1405" dirty="0">
                <a:solidFill>
                  <a:srgbClr val="F7F7F2"/>
                </a:solidFill>
                <a:latin typeface="Microsoft Sans Serif"/>
                <a:cs typeface="Microsoft Sans Serif"/>
              </a:rPr>
              <a:t>R</a:t>
            </a:r>
            <a:r>
              <a:rPr sz="4300" spc="1205" dirty="0">
                <a:solidFill>
                  <a:srgbClr val="F7F7F2"/>
                </a:solidFill>
                <a:latin typeface="Microsoft Sans Serif"/>
                <a:cs typeface="Microsoft Sans Serif"/>
              </a:rPr>
              <a:t>T</a:t>
            </a:r>
            <a:r>
              <a:rPr sz="4300" spc="1345" dirty="0">
                <a:solidFill>
                  <a:srgbClr val="F7F7F2"/>
                </a:solidFill>
                <a:latin typeface="Microsoft Sans Serif"/>
                <a:cs typeface="Microsoft Sans Serif"/>
              </a:rPr>
              <a:t>E</a:t>
            </a:r>
            <a:r>
              <a:rPr sz="4300" spc="1495" dirty="0">
                <a:solidFill>
                  <a:srgbClr val="F7F7F2"/>
                </a:solidFill>
                <a:latin typeface="Microsoft Sans Serif"/>
                <a:cs typeface="Microsoft Sans Serif"/>
              </a:rPr>
              <a:t>D</a:t>
            </a:r>
            <a:endParaRPr sz="43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1028703"/>
            <a:ext cx="18288000" cy="9258300"/>
          </a:xfrm>
          <a:custGeom>
            <a:avLst/>
            <a:gdLst/>
            <a:ahLst/>
            <a:cxnLst/>
            <a:rect l="l" t="t" r="r" b="b"/>
            <a:pathLst>
              <a:path w="18288000" h="9258300">
                <a:moveTo>
                  <a:pt x="0" y="0"/>
                </a:moveTo>
                <a:lnTo>
                  <a:pt x="18287999" y="0"/>
                </a:lnTo>
                <a:lnTo>
                  <a:pt x="18287999" y="9258296"/>
                </a:lnTo>
                <a:lnTo>
                  <a:pt x="0" y="9258296"/>
                </a:lnTo>
                <a:lnTo>
                  <a:pt x="0" y="0"/>
                </a:lnTo>
                <a:close/>
              </a:path>
            </a:pathLst>
          </a:custGeom>
          <a:solidFill>
            <a:srgbClr val="F7F7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703721" y="2574585"/>
            <a:ext cx="4545330" cy="2871470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30"/>
              </a:spcBef>
              <a:tabLst>
                <a:tab pos="2783840" algn="l"/>
              </a:tabLst>
            </a:pPr>
            <a:r>
              <a:rPr sz="2050" b="1" spc="235" dirty="0">
                <a:solidFill>
                  <a:srgbClr val="8FBEAB"/>
                </a:solidFill>
                <a:latin typeface="Arial"/>
                <a:cs typeface="Arial"/>
              </a:rPr>
              <a:t>ПРОФСОЮЗНЫЙ	</a:t>
            </a:r>
            <a:r>
              <a:rPr sz="2050" b="1" spc="165" dirty="0">
                <a:solidFill>
                  <a:srgbClr val="8FBEAB"/>
                </a:solidFill>
                <a:latin typeface="Arial"/>
                <a:cs typeface="Arial"/>
              </a:rPr>
              <a:t>БИЛЕТ</a:t>
            </a:r>
            <a:endParaRPr sz="2050">
              <a:latin typeface="Arial"/>
              <a:cs typeface="Arial"/>
            </a:endParaRPr>
          </a:p>
          <a:p>
            <a:pPr marL="12700" marR="5080" algn="ctr">
              <a:lnSpc>
                <a:spcPct val="123100"/>
              </a:lnSpc>
              <a:spcBef>
                <a:spcPts val="155"/>
              </a:spcBef>
            </a:pPr>
            <a:r>
              <a:rPr sz="2150" spc="35" dirty="0">
                <a:solidFill>
                  <a:srgbClr val="8FBEAB"/>
                </a:solidFill>
                <a:latin typeface="Lucida Sans Unicode"/>
                <a:cs typeface="Lucida Sans Unicode"/>
              </a:rPr>
              <a:t>Электроннная </a:t>
            </a:r>
            <a:r>
              <a:rPr sz="2150" spc="45" dirty="0">
                <a:solidFill>
                  <a:srgbClr val="8FBEAB"/>
                </a:solidFill>
                <a:latin typeface="Lucida Sans Unicode"/>
                <a:cs typeface="Lucida Sans Unicode"/>
              </a:rPr>
              <a:t>замена </a:t>
            </a:r>
            <a:r>
              <a:rPr sz="2150" spc="50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20" dirty="0">
                <a:solidFill>
                  <a:srgbClr val="8FBEAB"/>
                </a:solidFill>
                <a:latin typeface="Lucida Sans Unicode"/>
                <a:cs typeface="Lucida Sans Unicode"/>
              </a:rPr>
              <a:t>пластиковому </a:t>
            </a:r>
            <a:r>
              <a:rPr sz="2150" dirty="0">
                <a:solidFill>
                  <a:srgbClr val="8FBEAB"/>
                </a:solidFill>
                <a:latin typeface="Lucida Sans Unicode"/>
                <a:cs typeface="Lucida Sans Unicode"/>
              </a:rPr>
              <a:t>профсоюзному </a:t>
            </a:r>
            <a:r>
              <a:rPr sz="2150" spc="5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15" dirty="0">
                <a:solidFill>
                  <a:srgbClr val="8FBEAB"/>
                </a:solidFill>
                <a:latin typeface="Lucida Sans Unicode"/>
                <a:cs typeface="Lucida Sans Unicode"/>
              </a:rPr>
              <a:t>билету </a:t>
            </a:r>
            <a:r>
              <a:rPr sz="2150" spc="30" dirty="0">
                <a:solidFill>
                  <a:srgbClr val="8FBEAB"/>
                </a:solidFill>
                <a:latin typeface="Lucida Sans Unicode"/>
                <a:cs typeface="Lucida Sans Unicode"/>
              </a:rPr>
              <a:t>позволит </a:t>
            </a:r>
            <a:r>
              <a:rPr sz="2150" spc="10" dirty="0">
                <a:solidFill>
                  <a:srgbClr val="8FBEAB"/>
                </a:solidFill>
                <a:latin typeface="Lucida Sans Unicode"/>
                <a:cs typeface="Lucida Sans Unicode"/>
              </a:rPr>
              <a:t>подтверждать </a:t>
            </a:r>
            <a:r>
              <a:rPr sz="2150" spc="15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45" dirty="0">
                <a:solidFill>
                  <a:srgbClr val="8FBEAB"/>
                </a:solidFill>
                <a:latin typeface="Lucida Sans Unicode"/>
                <a:cs typeface="Lucida Sans Unicode"/>
              </a:rPr>
              <a:t>членство </a:t>
            </a:r>
            <a:r>
              <a:rPr sz="2150" spc="114" dirty="0">
                <a:solidFill>
                  <a:srgbClr val="8FBEAB"/>
                </a:solidFill>
                <a:latin typeface="Lucida Sans Unicode"/>
                <a:cs typeface="Lucida Sans Unicode"/>
              </a:rPr>
              <a:t>в </a:t>
            </a:r>
            <a:r>
              <a:rPr sz="2150" spc="-5" dirty="0">
                <a:solidFill>
                  <a:srgbClr val="8FBEAB"/>
                </a:solidFill>
                <a:latin typeface="Lucida Sans Unicode"/>
                <a:cs typeface="Lucida Sans Unicode"/>
              </a:rPr>
              <a:t>профсоюзе </a:t>
            </a:r>
            <a:r>
              <a:rPr sz="2150" spc="15" dirty="0">
                <a:solidFill>
                  <a:srgbClr val="8FBEAB"/>
                </a:solidFill>
                <a:latin typeface="Lucida Sans Unicode"/>
                <a:cs typeface="Lucida Sans Unicode"/>
              </a:rPr>
              <a:t>при </a:t>
            </a:r>
            <a:r>
              <a:rPr sz="2150" spc="20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45" dirty="0">
                <a:solidFill>
                  <a:srgbClr val="8FBEAB"/>
                </a:solidFill>
                <a:latin typeface="Lucida Sans Unicode"/>
                <a:cs typeface="Lucida Sans Unicode"/>
              </a:rPr>
              <a:t>получении</a:t>
            </a:r>
            <a:r>
              <a:rPr sz="2150" spc="-60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-20" dirty="0">
                <a:solidFill>
                  <a:srgbClr val="8FBEAB"/>
                </a:solidFill>
                <a:latin typeface="Lucida Sans Unicode"/>
                <a:cs typeface="Lucida Sans Unicode"/>
              </a:rPr>
              <a:t>скидки</a:t>
            </a:r>
            <a:r>
              <a:rPr sz="2150" spc="-60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-30" dirty="0">
                <a:solidFill>
                  <a:srgbClr val="8FBEAB"/>
                </a:solidFill>
                <a:latin typeface="Lucida Sans Unicode"/>
                <a:cs typeface="Lucida Sans Unicode"/>
              </a:rPr>
              <a:t>у</a:t>
            </a:r>
            <a:r>
              <a:rPr sz="2150" spc="-60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25" dirty="0">
                <a:solidFill>
                  <a:srgbClr val="8FBEAB"/>
                </a:solidFill>
                <a:latin typeface="Lucida Sans Unicode"/>
                <a:cs typeface="Lucida Sans Unicode"/>
              </a:rPr>
              <a:t>социальных </a:t>
            </a:r>
            <a:r>
              <a:rPr sz="2150" spc="-665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25" dirty="0">
                <a:solidFill>
                  <a:srgbClr val="8FBEAB"/>
                </a:solidFill>
                <a:latin typeface="Lucida Sans Unicode"/>
                <a:cs typeface="Lucida Sans Unicode"/>
              </a:rPr>
              <a:t>партнеров</a:t>
            </a:r>
            <a:endParaRPr sz="215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54830" y="6514154"/>
            <a:ext cx="5002530" cy="2059939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25"/>
              </a:spcBef>
            </a:pPr>
            <a:r>
              <a:rPr sz="2050" b="1" spc="229" dirty="0">
                <a:solidFill>
                  <a:srgbClr val="8FBEAB"/>
                </a:solidFill>
                <a:latin typeface="Arial"/>
                <a:cs typeface="Arial"/>
              </a:rPr>
              <a:t>НОВОСТНОЙ</a:t>
            </a:r>
            <a:r>
              <a:rPr sz="2050" b="1" spc="325" dirty="0">
                <a:solidFill>
                  <a:srgbClr val="8FBEAB"/>
                </a:solidFill>
                <a:latin typeface="Arial"/>
                <a:cs typeface="Arial"/>
              </a:rPr>
              <a:t> </a:t>
            </a:r>
            <a:r>
              <a:rPr sz="2050" b="1" spc="200" dirty="0">
                <a:solidFill>
                  <a:srgbClr val="8FBEAB"/>
                </a:solidFill>
                <a:latin typeface="Arial"/>
                <a:cs typeface="Arial"/>
              </a:rPr>
              <a:t>БЛОК</a:t>
            </a:r>
            <a:endParaRPr sz="2050">
              <a:latin typeface="Arial"/>
              <a:cs typeface="Arial"/>
            </a:endParaRPr>
          </a:p>
          <a:p>
            <a:pPr marL="12700" marR="5080" indent="-635" algn="ctr">
              <a:lnSpc>
                <a:spcPct val="122800"/>
              </a:lnSpc>
              <a:spcBef>
                <a:spcPts val="155"/>
              </a:spcBef>
            </a:pPr>
            <a:r>
              <a:rPr sz="2150" spc="20" dirty="0">
                <a:solidFill>
                  <a:srgbClr val="8FBEAB"/>
                </a:solidFill>
                <a:latin typeface="Lucida Sans Unicode"/>
                <a:cs typeface="Lucida Sans Unicode"/>
              </a:rPr>
              <a:t>Модуль </a:t>
            </a:r>
            <a:r>
              <a:rPr sz="2150" spc="15" dirty="0">
                <a:solidFill>
                  <a:srgbClr val="8FBEAB"/>
                </a:solidFill>
                <a:latin typeface="Lucida Sans Unicode"/>
                <a:cs typeface="Lucida Sans Unicode"/>
              </a:rPr>
              <a:t>отображает </a:t>
            </a:r>
            <a:r>
              <a:rPr sz="2150" spc="45" dirty="0">
                <a:solidFill>
                  <a:srgbClr val="8FBEAB"/>
                </a:solidFill>
                <a:latin typeface="Lucida Sans Unicode"/>
                <a:cs typeface="Lucida Sans Unicode"/>
              </a:rPr>
              <a:t>актуальные </a:t>
            </a:r>
            <a:r>
              <a:rPr sz="2150" spc="50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20" dirty="0">
                <a:solidFill>
                  <a:srgbClr val="8FBEAB"/>
                </a:solidFill>
                <a:latin typeface="Lucida Sans Unicode"/>
                <a:cs typeface="Lucida Sans Unicode"/>
              </a:rPr>
              <a:t>новости деятельности </a:t>
            </a:r>
            <a:r>
              <a:rPr sz="2150" spc="-10" dirty="0">
                <a:solidFill>
                  <a:srgbClr val="8FBEAB"/>
                </a:solidFill>
                <a:latin typeface="Lucida Sans Unicode"/>
                <a:cs typeface="Lucida Sans Unicode"/>
              </a:rPr>
              <a:t>профсоюза </a:t>
            </a:r>
            <a:r>
              <a:rPr sz="2150" spc="-70" dirty="0">
                <a:solidFill>
                  <a:srgbClr val="8FBEAB"/>
                </a:solidFill>
                <a:latin typeface="Lucida Sans Unicode"/>
                <a:cs typeface="Lucida Sans Unicode"/>
              </a:rPr>
              <a:t>с </a:t>
            </a:r>
            <a:r>
              <a:rPr sz="2150" spc="-670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65" dirty="0">
                <a:solidFill>
                  <a:srgbClr val="8FBEAB"/>
                </a:solidFill>
                <a:latin typeface="Lucida Sans Unicode"/>
                <a:cs typeface="Lucida Sans Unicode"/>
              </a:rPr>
              <a:t>точечной </a:t>
            </a:r>
            <a:r>
              <a:rPr sz="2150" spc="10" dirty="0">
                <a:solidFill>
                  <a:srgbClr val="8FBEAB"/>
                </a:solidFill>
                <a:latin typeface="Lucida Sans Unicode"/>
                <a:cs typeface="Lucida Sans Unicode"/>
              </a:rPr>
              <a:t>рассылкой </a:t>
            </a:r>
            <a:r>
              <a:rPr sz="2150" spc="20" dirty="0">
                <a:solidFill>
                  <a:srgbClr val="8FBEAB"/>
                </a:solidFill>
                <a:latin typeface="Lucida Sans Unicode"/>
                <a:cs typeface="Lucida Sans Unicode"/>
              </a:rPr>
              <a:t>новостной </a:t>
            </a:r>
            <a:r>
              <a:rPr sz="2150" spc="25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35" dirty="0">
                <a:solidFill>
                  <a:srgbClr val="8FBEAB"/>
                </a:solidFill>
                <a:latin typeface="Lucida Sans Unicode"/>
                <a:cs typeface="Lucida Sans Unicode"/>
              </a:rPr>
              <a:t>ленты</a:t>
            </a:r>
            <a:r>
              <a:rPr sz="2150" spc="-50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-95" dirty="0">
                <a:solidFill>
                  <a:srgbClr val="8FBEAB"/>
                </a:solidFill>
                <a:latin typeface="Lucida Sans Unicode"/>
                <a:cs typeface="Lucida Sans Unicode"/>
              </a:rPr>
              <a:t>до</a:t>
            </a:r>
            <a:r>
              <a:rPr sz="2150" spc="-45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-30" dirty="0">
                <a:solidFill>
                  <a:srgbClr val="8FBEAB"/>
                </a:solidFill>
                <a:latin typeface="Lucida Sans Unicode"/>
                <a:cs typeface="Lucida Sans Unicode"/>
              </a:rPr>
              <a:t>каждого</a:t>
            </a:r>
            <a:r>
              <a:rPr sz="2150" spc="-45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60" dirty="0">
                <a:solidFill>
                  <a:srgbClr val="8FBEAB"/>
                </a:solidFill>
                <a:latin typeface="Lucida Sans Unicode"/>
                <a:cs typeface="Lucida Sans Unicode"/>
              </a:rPr>
              <a:t>члена</a:t>
            </a:r>
            <a:r>
              <a:rPr sz="2150" spc="-45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-10" dirty="0">
                <a:solidFill>
                  <a:srgbClr val="8FBEAB"/>
                </a:solidFill>
                <a:latin typeface="Lucida Sans Unicode"/>
                <a:cs typeface="Lucida Sans Unicode"/>
              </a:rPr>
              <a:t>профсоюза</a:t>
            </a:r>
            <a:endParaRPr sz="215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269045" y="6912324"/>
            <a:ext cx="4758055" cy="1673860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44"/>
              </a:spcBef>
            </a:pPr>
            <a:r>
              <a:rPr sz="2100" b="1" spc="200" dirty="0">
                <a:solidFill>
                  <a:srgbClr val="8FBEAB"/>
                </a:solidFill>
                <a:latin typeface="Arial"/>
                <a:cs typeface="Arial"/>
              </a:rPr>
              <a:t>ПРОФСОЮЗНАЯ</a:t>
            </a:r>
            <a:r>
              <a:rPr sz="2100" b="1" spc="320" dirty="0">
                <a:solidFill>
                  <a:srgbClr val="8FBEAB"/>
                </a:solidFill>
                <a:latin typeface="Arial"/>
                <a:cs typeface="Arial"/>
              </a:rPr>
              <a:t> </a:t>
            </a:r>
            <a:r>
              <a:rPr sz="2100" b="1" spc="254" dirty="0">
                <a:solidFill>
                  <a:srgbClr val="8FBEAB"/>
                </a:solidFill>
                <a:latin typeface="Arial"/>
                <a:cs typeface="Arial"/>
              </a:rPr>
              <a:t>ПОМОЩЬ</a:t>
            </a:r>
            <a:endParaRPr sz="2100">
              <a:latin typeface="Arial"/>
              <a:cs typeface="Arial"/>
            </a:endParaRPr>
          </a:p>
          <a:p>
            <a:pPr marL="12700" marR="5080" algn="ctr">
              <a:lnSpc>
                <a:spcPct val="123000"/>
              </a:lnSpc>
              <a:spcBef>
                <a:spcPts val="185"/>
              </a:spcBef>
            </a:pPr>
            <a:r>
              <a:rPr sz="2150" spc="35" dirty="0">
                <a:solidFill>
                  <a:srgbClr val="8FBEAB"/>
                </a:solidFill>
                <a:latin typeface="Lucida Sans Unicode"/>
                <a:cs typeface="Lucida Sans Unicode"/>
              </a:rPr>
              <a:t>Задать </a:t>
            </a:r>
            <a:r>
              <a:rPr sz="2150" spc="15" dirty="0">
                <a:solidFill>
                  <a:srgbClr val="8FBEAB"/>
                </a:solidFill>
                <a:latin typeface="Lucida Sans Unicode"/>
                <a:cs typeface="Lucida Sans Unicode"/>
              </a:rPr>
              <a:t>вопрос </a:t>
            </a:r>
            <a:r>
              <a:rPr sz="2150" spc="114" dirty="0">
                <a:solidFill>
                  <a:srgbClr val="8FBEAB"/>
                </a:solidFill>
                <a:latin typeface="Lucida Sans Unicode"/>
                <a:cs typeface="Lucida Sans Unicode"/>
              </a:rPr>
              <a:t>в </a:t>
            </a:r>
            <a:r>
              <a:rPr sz="2150" spc="-10" dirty="0">
                <a:solidFill>
                  <a:srgbClr val="8FBEAB"/>
                </a:solidFill>
                <a:latin typeface="Lucida Sans Unicode"/>
                <a:cs typeface="Lucida Sans Unicode"/>
              </a:rPr>
              <a:t>профсоюз </a:t>
            </a:r>
            <a:r>
              <a:rPr sz="2150" spc="114" dirty="0">
                <a:solidFill>
                  <a:srgbClr val="8FBEAB"/>
                </a:solidFill>
                <a:latin typeface="Lucida Sans Unicode"/>
                <a:cs typeface="Lucida Sans Unicode"/>
              </a:rPr>
              <a:t>в </a:t>
            </a:r>
            <a:r>
              <a:rPr sz="2150" spc="120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40" dirty="0">
                <a:solidFill>
                  <a:srgbClr val="8FBEAB"/>
                </a:solidFill>
                <a:latin typeface="Lucida Sans Unicode"/>
                <a:cs typeface="Lucida Sans Unicode"/>
              </a:rPr>
              <a:t>режиме</a:t>
            </a:r>
            <a:r>
              <a:rPr sz="2150" spc="-70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25" dirty="0">
                <a:solidFill>
                  <a:srgbClr val="8FBEAB"/>
                </a:solidFill>
                <a:latin typeface="Lucida Sans Unicode"/>
                <a:cs typeface="Lucida Sans Unicode"/>
              </a:rPr>
              <a:t>реального</a:t>
            </a:r>
            <a:r>
              <a:rPr sz="2150" spc="-65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50" dirty="0">
                <a:solidFill>
                  <a:srgbClr val="8FBEAB"/>
                </a:solidFill>
                <a:latin typeface="Lucida Sans Unicode"/>
                <a:cs typeface="Lucida Sans Unicode"/>
              </a:rPr>
              <a:t>времени</a:t>
            </a:r>
            <a:r>
              <a:rPr sz="2150" spc="-70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-30" dirty="0">
                <a:solidFill>
                  <a:srgbClr val="8FBEAB"/>
                </a:solidFill>
                <a:latin typeface="Lucida Sans Unicode"/>
                <a:cs typeface="Lucida Sans Unicode"/>
              </a:rPr>
              <a:t>будет </a:t>
            </a:r>
            <a:r>
              <a:rPr sz="2150" spc="-665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-25" dirty="0">
                <a:solidFill>
                  <a:srgbClr val="8FBEAB"/>
                </a:solidFill>
                <a:latin typeface="Lucida Sans Unicode"/>
                <a:cs typeface="Lucida Sans Unicode"/>
              </a:rPr>
              <a:t>доступно</a:t>
            </a:r>
            <a:r>
              <a:rPr sz="2150" spc="-55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114" dirty="0">
                <a:solidFill>
                  <a:srgbClr val="8FBEAB"/>
                </a:solidFill>
                <a:latin typeface="Lucida Sans Unicode"/>
                <a:cs typeface="Lucida Sans Unicode"/>
              </a:rPr>
              <a:t>в</a:t>
            </a:r>
            <a:r>
              <a:rPr sz="2150" spc="-55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5" dirty="0">
                <a:solidFill>
                  <a:srgbClr val="8FBEAB"/>
                </a:solidFill>
                <a:latin typeface="Lucida Sans Unicode"/>
                <a:cs typeface="Lucida Sans Unicode"/>
              </a:rPr>
              <a:t>этом</a:t>
            </a:r>
            <a:r>
              <a:rPr sz="2150" spc="-50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-15" dirty="0">
                <a:solidFill>
                  <a:srgbClr val="8FBEAB"/>
                </a:solidFill>
                <a:latin typeface="Lucida Sans Unicode"/>
                <a:cs typeface="Lucida Sans Unicode"/>
              </a:rPr>
              <a:t>модуле</a:t>
            </a:r>
            <a:endParaRPr sz="2150">
              <a:latin typeface="Lucida Sans Unicode"/>
              <a:cs typeface="Lucida Sans Unicode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64424" y="2228150"/>
            <a:ext cx="12681585" cy="6846570"/>
            <a:chOff x="264424" y="2228150"/>
            <a:chExt cx="12681585" cy="684657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4424" y="2228150"/>
              <a:ext cx="2981324" cy="346709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4424" y="6121806"/>
              <a:ext cx="2933699" cy="295274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706990" y="6121806"/>
              <a:ext cx="3238499" cy="295274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706990" y="2486971"/>
              <a:ext cx="3086099" cy="3209924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12964246" y="2574585"/>
            <a:ext cx="4975860" cy="2065020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30"/>
              </a:spcBef>
            </a:pPr>
            <a:r>
              <a:rPr sz="2050" b="1" spc="250" dirty="0">
                <a:solidFill>
                  <a:srgbClr val="8FBEAB"/>
                </a:solidFill>
                <a:latin typeface="Arial"/>
                <a:cs typeface="Arial"/>
              </a:rPr>
              <a:t>АДМИНИСТРАТИВНАЯ</a:t>
            </a:r>
            <a:r>
              <a:rPr sz="2050" b="1" spc="320" dirty="0">
                <a:solidFill>
                  <a:srgbClr val="8FBEAB"/>
                </a:solidFill>
                <a:latin typeface="Arial"/>
                <a:cs typeface="Arial"/>
              </a:rPr>
              <a:t> </a:t>
            </a:r>
            <a:r>
              <a:rPr sz="2050" b="1" spc="165" dirty="0">
                <a:solidFill>
                  <a:srgbClr val="8FBEAB"/>
                </a:solidFill>
                <a:latin typeface="Arial"/>
                <a:cs typeface="Arial"/>
              </a:rPr>
              <a:t>ПАНЕЛЬ</a:t>
            </a:r>
            <a:endParaRPr sz="2050">
              <a:latin typeface="Arial"/>
              <a:cs typeface="Arial"/>
            </a:endParaRPr>
          </a:p>
          <a:p>
            <a:pPr marL="12700" marR="5080" indent="-635" algn="ctr">
              <a:lnSpc>
                <a:spcPct val="123100"/>
              </a:lnSpc>
              <a:spcBef>
                <a:spcPts val="155"/>
              </a:spcBef>
            </a:pPr>
            <a:r>
              <a:rPr sz="2150" spc="25" dirty="0">
                <a:solidFill>
                  <a:srgbClr val="8FBEAB"/>
                </a:solidFill>
                <a:latin typeface="Lucida Sans Unicode"/>
                <a:cs typeface="Lucida Sans Unicode"/>
              </a:rPr>
              <a:t>Модуль </a:t>
            </a:r>
            <a:r>
              <a:rPr sz="2150" spc="30" dirty="0">
                <a:solidFill>
                  <a:srgbClr val="8FBEAB"/>
                </a:solidFill>
                <a:latin typeface="Lucida Sans Unicode"/>
                <a:cs typeface="Lucida Sans Unicode"/>
              </a:rPr>
              <a:t>работы </a:t>
            </a:r>
            <a:r>
              <a:rPr sz="2150" spc="-10" dirty="0">
                <a:solidFill>
                  <a:srgbClr val="8FBEAB"/>
                </a:solidFill>
                <a:latin typeface="Lucida Sans Unicode"/>
                <a:cs typeface="Lucida Sans Unicode"/>
              </a:rPr>
              <a:t>председателя </a:t>
            </a:r>
            <a:r>
              <a:rPr sz="2150" spc="-5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60" dirty="0">
                <a:solidFill>
                  <a:srgbClr val="8FBEAB"/>
                </a:solidFill>
                <a:latin typeface="Lucida Sans Unicode"/>
                <a:cs typeface="Lucida Sans Unicode"/>
              </a:rPr>
              <a:t>первичной </a:t>
            </a:r>
            <a:r>
              <a:rPr sz="2150" spc="5" dirty="0">
                <a:solidFill>
                  <a:srgbClr val="8FBEAB"/>
                </a:solidFill>
                <a:latin typeface="Lucida Sans Unicode"/>
                <a:cs typeface="Lucida Sans Unicode"/>
              </a:rPr>
              <a:t>профсоюзной </a:t>
            </a:r>
            <a:r>
              <a:rPr sz="2150" spc="70" dirty="0">
                <a:solidFill>
                  <a:srgbClr val="8FBEAB"/>
                </a:solidFill>
                <a:latin typeface="Lucida Sans Unicode"/>
                <a:cs typeface="Lucida Sans Unicode"/>
              </a:rPr>
              <a:t>ячейки</a:t>
            </a:r>
            <a:r>
              <a:rPr sz="1650" spc="70" dirty="0">
                <a:solidFill>
                  <a:srgbClr val="8FBEAB"/>
                </a:solidFill>
                <a:latin typeface="Microsoft Sans Serif"/>
                <a:cs typeface="Microsoft Sans Serif"/>
              </a:rPr>
              <a:t>, </a:t>
            </a:r>
            <a:r>
              <a:rPr sz="1650" spc="75" dirty="0">
                <a:solidFill>
                  <a:srgbClr val="8FBEAB"/>
                </a:solidFill>
                <a:latin typeface="Microsoft Sans Serif"/>
                <a:cs typeface="Microsoft Sans Serif"/>
              </a:rPr>
              <a:t> </a:t>
            </a:r>
            <a:r>
              <a:rPr sz="2150" spc="60" dirty="0">
                <a:solidFill>
                  <a:srgbClr val="8FBEAB"/>
                </a:solidFill>
                <a:latin typeface="Lucida Sans Unicode"/>
                <a:cs typeface="Lucida Sans Unicode"/>
              </a:rPr>
              <a:t>казначея</a:t>
            </a:r>
            <a:r>
              <a:rPr sz="1650" spc="60" dirty="0">
                <a:solidFill>
                  <a:srgbClr val="8FBEAB"/>
                </a:solidFill>
                <a:latin typeface="Microsoft Sans Serif"/>
                <a:cs typeface="Microsoft Sans Serif"/>
              </a:rPr>
              <a:t>,</a:t>
            </a:r>
            <a:r>
              <a:rPr sz="1650" spc="185" dirty="0">
                <a:solidFill>
                  <a:srgbClr val="8FBEAB"/>
                </a:solidFill>
                <a:latin typeface="Microsoft Sans Serif"/>
                <a:cs typeface="Microsoft Sans Serif"/>
              </a:rPr>
              <a:t> </a:t>
            </a:r>
            <a:r>
              <a:rPr sz="2150" spc="20" dirty="0">
                <a:solidFill>
                  <a:srgbClr val="8FBEAB"/>
                </a:solidFill>
                <a:latin typeface="Lucida Sans Unicode"/>
                <a:cs typeface="Lucida Sans Unicode"/>
              </a:rPr>
              <a:t>а</a:t>
            </a:r>
            <a:r>
              <a:rPr sz="2150" spc="-60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5" dirty="0">
                <a:solidFill>
                  <a:srgbClr val="8FBEAB"/>
                </a:solidFill>
                <a:latin typeface="Lucida Sans Unicode"/>
                <a:cs typeface="Lucida Sans Unicode"/>
              </a:rPr>
              <a:t>так</a:t>
            </a:r>
            <a:r>
              <a:rPr sz="2150" spc="-60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45" dirty="0">
                <a:solidFill>
                  <a:srgbClr val="8FBEAB"/>
                </a:solidFill>
                <a:latin typeface="Lucida Sans Unicode"/>
                <a:cs typeface="Lucida Sans Unicode"/>
              </a:rPr>
              <a:t>же</a:t>
            </a:r>
            <a:r>
              <a:rPr sz="2150" spc="-60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15" dirty="0">
                <a:solidFill>
                  <a:srgbClr val="8FBEAB"/>
                </a:solidFill>
                <a:latin typeface="Lucida Sans Unicode"/>
                <a:cs typeface="Lucida Sans Unicode"/>
              </a:rPr>
              <a:t>модуль</a:t>
            </a:r>
            <a:r>
              <a:rPr sz="2150" spc="-55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30" dirty="0">
                <a:solidFill>
                  <a:srgbClr val="8FBEAB"/>
                </a:solidFill>
                <a:latin typeface="Lucida Sans Unicode"/>
                <a:cs typeface="Lucida Sans Unicode"/>
              </a:rPr>
              <a:t>выгрузки </a:t>
            </a:r>
            <a:r>
              <a:rPr sz="2150" spc="-665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30" dirty="0">
                <a:solidFill>
                  <a:srgbClr val="8FBEAB"/>
                </a:solidFill>
                <a:latin typeface="Lucida Sans Unicode"/>
                <a:cs typeface="Lucida Sans Unicode"/>
              </a:rPr>
              <a:t>отчетных</a:t>
            </a:r>
            <a:r>
              <a:rPr sz="2150" spc="-55" dirty="0">
                <a:solidFill>
                  <a:srgbClr val="8FBEAB"/>
                </a:solidFill>
                <a:latin typeface="Lucida Sans Unicode"/>
                <a:cs typeface="Lucida Sans Unicode"/>
              </a:rPr>
              <a:t> </a:t>
            </a:r>
            <a:r>
              <a:rPr sz="2150" spc="-25" dirty="0">
                <a:solidFill>
                  <a:srgbClr val="8FBEAB"/>
                </a:solidFill>
                <a:latin typeface="Lucida Sans Unicode"/>
                <a:cs typeface="Lucida Sans Unicode"/>
              </a:rPr>
              <a:t>форм</a:t>
            </a:r>
            <a:endParaRPr sz="21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115</Words>
  <Application>Microsoft Office PowerPoint</Application>
  <PresentationFormat>Произвольный</PresentationFormat>
  <Paragraphs>16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1" baseType="lpstr">
      <vt:lpstr>Microsoft YaHei</vt:lpstr>
      <vt:lpstr>Arial</vt:lpstr>
      <vt:lpstr>Arial MT</vt:lpstr>
      <vt:lpstr>Bahnschrift</vt:lpstr>
      <vt:lpstr>Calibri</vt:lpstr>
      <vt:lpstr>Lucida Sans Unicode</vt:lpstr>
      <vt:lpstr>Microsoft Sans Serif</vt:lpstr>
      <vt:lpstr>Office Theme</vt:lpstr>
      <vt:lpstr>Информационная система «Картотека профсоюза»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Коммерческое предложение</dc:title>
  <dc:creator>Толеген Исмагамбетов</dc:creator>
  <cp:keywords>DAD4j1j0s-0,BAD4geycajM</cp:keywords>
  <cp:lastModifiedBy>Толеген Исмагамбетов</cp:lastModifiedBy>
  <cp:revision>1</cp:revision>
  <dcterms:created xsi:type="dcterms:W3CDTF">2022-05-08T18:35:56Z</dcterms:created>
  <dcterms:modified xsi:type="dcterms:W3CDTF">2022-05-08T18:37:49Z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2020-04-05T00:00:00Z</vt:filetime>
  </property>
  <property fmtid="{D5CDD505-2E9C-101B-9397-08002B2CF9AE}" pid="3" name="Creator">
    <vt:lpwstr>Canva</vt:lpwstr>
  </property>
  <property fmtid="{D5CDD505-2E9C-101B-9397-08002B2CF9AE}" pid="4" name="LastSaved">
    <vt:filetime>2022-05-08T00:00:00Z</vt:filetime>
  </property>
</Properties>
</file>